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302" r:id="rId2"/>
    <p:sldId id="303" r:id="rId3"/>
    <p:sldId id="307" r:id="rId4"/>
    <p:sldId id="305" r:id="rId5"/>
    <p:sldId id="306" r:id="rId6"/>
    <p:sldId id="256" r:id="rId7"/>
    <p:sldId id="284" r:id="rId8"/>
    <p:sldId id="286" r:id="rId9"/>
    <p:sldId id="289" r:id="rId10"/>
    <p:sldId id="257" r:id="rId11"/>
    <p:sldId id="258" r:id="rId12"/>
    <p:sldId id="260" r:id="rId13"/>
    <p:sldId id="285" r:id="rId14"/>
    <p:sldId id="262" r:id="rId15"/>
    <p:sldId id="293" r:id="rId16"/>
    <p:sldId id="259" r:id="rId17"/>
    <p:sldId id="294" r:id="rId18"/>
    <p:sldId id="290" r:id="rId19"/>
    <p:sldId id="261" r:id="rId20"/>
    <p:sldId id="263" r:id="rId21"/>
    <p:sldId id="288" r:id="rId22"/>
    <p:sldId id="267" r:id="rId23"/>
    <p:sldId id="279" r:id="rId2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66FF"/>
    <a:srgbClr val="FB0BD3"/>
    <a:srgbClr val="00FF00"/>
    <a:srgbClr val="CC99FF"/>
    <a:srgbClr val="00FF99"/>
    <a:srgbClr val="5C17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84" autoAdjust="0"/>
    <p:restoredTop sz="92000" autoAdjust="0"/>
  </p:normalViewPr>
  <p:slideViewPr>
    <p:cSldViewPr>
      <p:cViewPr varScale="1">
        <p:scale>
          <a:sx n="81" d="100"/>
          <a:sy n="81" d="100"/>
        </p:scale>
        <p:origin x="768" y="2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F9A961-39CC-4103-91DB-CF797810A704}" type="datetimeFigureOut">
              <a:rPr lang="en-US" smtClean="0"/>
              <a:pPr/>
              <a:t>3/20/2024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C05D263-39C5-4DE2-BD65-37AB9015AF0A}" type="slidenum">
              <a:rPr lang="en-US" smtClean="0"/>
              <a:pPr/>
              <a:t>‹#›</a:t>
            </a:fld>
            <a:endParaRPr lang="en-US"/>
          </a:p>
        </p:txBody>
      </p:sp>
    </p:spTree>
    <p:extLst>
      <p:ext uri="{BB962C8B-B14F-4D97-AF65-F5344CB8AC3E}">
        <p14:creationId xmlns:p14="http://schemas.microsoft.com/office/powerpoint/2010/main" val="23277407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Times New Roman" panose="02020603050405020304" pitchFamily="18" charset="0"/>
                <a:ea typeface="Calibri" panose="020F0502020204030204" pitchFamily="34" charset="0"/>
                <a:cs typeface="Times New Roman" panose="02020603050405020304" pitchFamily="18" charset="0"/>
              </a:rPr>
              <a:t>ƯƠM MẦM TRI THỨC – UOMMAM.VN</a:t>
            </a:r>
          </a:p>
          <a:p>
            <a:endParaRPr lang="en-US"/>
          </a:p>
        </p:txBody>
      </p:sp>
      <p:sp>
        <p:nvSpPr>
          <p:cNvPr id="4" name="Slide Number Placeholder 3"/>
          <p:cNvSpPr>
            <a:spLocks noGrp="1"/>
          </p:cNvSpPr>
          <p:nvPr>
            <p:ph type="sldNum" sz="quarter" idx="5"/>
          </p:nvPr>
        </p:nvSpPr>
        <p:spPr/>
        <p:txBody>
          <a:bodyPr/>
          <a:lstStyle/>
          <a:p>
            <a:fld id="{3C05D263-39C5-4DE2-BD65-37AB9015AF0A}" type="slidenum">
              <a:rPr lang="en-US" smtClean="0"/>
              <a:pPr/>
              <a:t>1</a:t>
            </a:fld>
            <a:endParaRPr lang="en-US"/>
          </a:p>
        </p:txBody>
      </p:sp>
    </p:spTree>
    <p:extLst>
      <p:ext uri="{BB962C8B-B14F-4D97-AF65-F5344CB8AC3E}">
        <p14:creationId xmlns:p14="http://schemas.microsoft.com/office/powerpoint/2010/main" val="15377507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C05D263-39C5-4DE2-BD65-37AB9015AF0A}" type="slidenum">
              <a:rPr lang="en-US" smtClean="0"/>
              <a:pPr/>
              <a:t>6</a:t>
            </a:fld>
            <a:endParaRPr lang="en-US"/>
          </a:p>
        </p:txBody>
      </p:sp>
    </p:spTree>
    <p:extLst>
      <p:ext uri="{BB962C8B-B14F-4D97-AF65-F5344CB8AC3E}">
        <p14:creationId xmlns:p14="http://schemas.microsoft.com/office/powerpoint/2010/main" val="346662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a:t>Yêu</a:t>
            </a:r>
            <a:r>
              <a:rPr lang="en-US" baseline="0"/>
              <a:t> cầu hs đọc kết quả số gang tay của bàn học của em ở nhà. Sau đó hoạt động cặp đôi theo bàn đếm số gang tay bàn học ở lớp.</a:t>
            </a:r>
            <a:endParaRPr lang="en-US"/>
          </a:p>
        </p:txBody>
      </p:sp>
      <p:sp>
        <p:nvSpPr>
          <p:cNvPr id="4" name="Slide Number Placeholder 3"/>
          <p:cNvSpPr>
            <a:spLocks noGrp="1"/>
          </p:cNvSpPr>
          <p:nvPr>
            <p:ph type="sldNum" sz="quarter" idx="10"/>
          </p:nvPr>
        </p:nvSpPr>
        <p:spPr/>
        <p:txBody>
          <a:bodyPr/>
          <a:lstStyle/>
          <a:p>
            <a:fld id="{3C05D263-39C5-4DE2-BD65-37AB9015AF0A}" type="slidenum">
              <a:rPr lang="en-US" smtClean="0"/>
              <a:pPr/>
              <a:t>10</a:t>
            </a:fld>
            <a:endParaRPr lang="en-US"/>
          </a:p>
        </p:txBody>
      </p:sp>
    </p:spTree>
    <p:extLst>
      <p:ext uri="{BB962C8B-B14F-4D97-AF65-F5344CB8AC3E}">
        <p14:creationId xmlns:p14="http://schemas.microsoft.com/office/powerpoint/2010/main" val="40568419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Times New Roman" panose="02020603050405020304" pitchFamily="18" charset="0"/>
                <a:ea typeface="Calibri" panose="020F0502020204030204" pitchFamily="34" charset="0"/>
                <a:cs typeface="Times New Roman" panose="02020603050405020304" pitchFamily="18" charset="0"/>
              </a:rPr>
              <a:t>ƯƠM MẦM TRI THỨC – UOMMAM.VN</a:t>
            </a:r>
          </a:p>
          <a:p>
            <a:endParaRPr lang="en-US"/>
          </a:p>
        </p:txBody>
      </p:sp>
      <p:sp>
        <p:nvSpPr>
          <p:cNvPr id="4" name="Slide Number Placeholder 3"/>
          <p:cNvSpPr>
            <a:spLocks noGrp="1"/>
          </p:cNvSpPr>
          <p:nvPr>
            <p:ph type="sldNum" sz="quarter" idx="5"/>
          </p:nvPr>
        </p:nvSpPr>
        <p:spPr/>
        <p:txBody>
          <a:bodyPr/>
          <a:lstStyle/>
          <a:p>
            <a:fld id="{3C05D263-39C5-4DE2-BD65-37AB9015AF0A}" type="slidenum">
              <a:rPr lang="en-US" smtClean="0"/>
              <a:pPr/>
              <a:t>12</a:t>
            </a:fld>
            <a:endParaRPr lang="en-US"/>
          </a:p>
        </p:txBody>
      </p:sp>
    </p:spTree>
    <p:extLst>
      <p:ext uri="{BB962C8B-B14F-4D97-AF65-F5344CB8AC3E}">
        <p14:creationId xmlns:p14="http://schemas.microsoft.com/office/powerpoint/2010/main" val="18136358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Cách</a:t>
            </a:r>
            <a:r>
              <a:rPr lang="en-US" baseline="0"/>
              <a:t> đo độ dài đoạn thẳng LO chính là chú ý trong sách giáo khoa trang 57.</a:t>
            </a:r>
            <a:endParaRPr lang="en-US"/>
          </a:p>
        </p:txBody>
      </p:sp>
      <p:sp>
        <p:nvSpPr>
          <p:cNvPr id="4" name="Slide Number Placeholder 3"/>
          <p:cNvSpPr>
            <a:spLocks noGrp="1"/>
          </p:cNvSpPr>
          <p:nvPr>
            <p:ph type="sldNum" sz="quarter" idx="10"/>
          </p:nvPr>
        </p:nvSpPr>
        <p:spPr/>
        <p:txBody>
          <a:bodyPr/>
          <a:lstStyle/>
          <a:p>
            <a:fld id="{3C05D263-39C5-4DE2-BD65-37AB9015AF0A}" type="slidenum">
              <a:rPr lang="en-US" smtClean="0"/>
              <a:pPr/>
              <a:t>13</a:t>
            </a:fld>
            <a:endParaRPr lang="en-US"/>
          </a:p>
        </p:txBody>
      </p:sp>
    </p:spTree>
    <p:extLst>
      <p:ext uri="{BB962C8B-B14F-4D97-AF65-F5344CB8AC3E}">
        <p14:creationId xmlns:p14="http://schemas.microsoft.com/office/powerpoint/2010/main" val="21446066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Đây</a:t>
            </a:r>
            <a:r>
              <a:rPr lang="en-US" baseline="0"/>
              <a:t> là phim hoạt hình gì ?</a:t>
            </a:r>
            <a:endParaRPr lang="en-US"/>
          </a:p>
        </p:txBody>
      </p:sp>
      <p:sp>
        <p:nvSpPr>
          <p:cNvPr id="4" name="Slide Number Placeholder 3"/>
          <p:cNvSpPr>
            <a:spLocks noGrp="1"/>
          </p:cNvSpPr>
          <p:nvPr>
            <p:ph type="sldNum" sz="quarter" idx="10"/>
          </p:nvPr>
        </p:nvSpPr>
        <p:spPr/>
        <p:txBody>
          <a:bodyPr/>
          <a:lstStyle/>
          <a:p>
            <a:fld id="{3C05D263-39C5-4DE2-BD65-37AB9015AF0A}" type="slidenum">
              <a:rPr lang="en-US" smtClean="0"/>
              <a:pPr/>
              <a:t>21</a:t>
            </a:fld>
            <a:endParaRPr lang="en-US"/>
          </a:p>
        </p:txBody>
      </p:sp>
    </p:spTree>
    <p:extLst>
      <p:ext uri="{BB962C8B-B14F-4D97-AF65-F5344CB8AC3E}">
        <p14:creationId xmlns:p14="http://schemas.microsoft.com/office/powerpoint/2010/main" val="22264800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a:t>Trò</a:t>
            </a:r>
            <a:r>
              <a:rPr lang="en-US" baseline="0" dirty="0"/>
              <a:t> </a:t>
            </a:r>
            <a:r>
              <a:rPr lang="en-US" baseline="0" dirty="0" err="1"/>
              <a:t>chơi</a:t>
            </a:r>
            <a:r>
              <a:rPr lang="en-US" baseline="0" dirty="0"/>
              <a:t> </a:t>
            </a:r>
            <a:r>
              <a:rPr lang="en-US" baseline="0" dirty="0" err="1"/>
              <a:t>ôn</a:t>
            </a:r>
            <a:r>
              <a:rPr lang="en-US" baseline="0" dirty="0"/>
              <a:t> </a:t>
            </a:r>
            <a:r>
              <a:rPr lang="en-US" baseline="0" dirty="0" err="1"/>
              <a:t>luyện</a:t>
            </a:r>
            <a:r>
              <a:rPr lang="en-US" baseline="0" dirty="0"/>
              <a:t> </a:t>
            </a:r>
            <a:r>
              <a:rPr lang="en-US" baseline="0" dirty="0" err="1"/>
              <a:t>các</a:t>
            </a:r>
            <a:r>
              <a:rPr lang="en-US" baseline="0" dirty="0"/>
              <a:t> </a:t>
            </a:r>
            <a:r>
              <a:rPr lang="en-US" baseline="0" dirty="0" err="1"/>
              <a:t>kiến</a:t>
            </a:r>
            <a:r>
              <a:rPr lang="en-US" baseline="0" dirty="0"/>
              <a:t> </a:t>
            </a:r>
            <a:r>
              <a:rPr lang="en-US" baseline="0" dirty="0" err="1"/>
              <a:t>thức</a:t>
            </a:r>
            <a:endParaRPr lang="en-US" baseline="0" dirty="0"/>
          </a:p>
          <a:p>
            <a:pPr marL="228600" indent="-228600">
              <a:buAutoNum type="arabicPeriod"/>
            </a:pPr>
            <a:r>
              <a:rPr lang="vi-VN" baseline="0" dirty="0"/>
              <a:t>Đo và </a:t>
            </a:r>
            <a:r>
              <a:rPr lang="en-US" baseline="0" dirty="0"/>
              <a:t>So </a:t>
            </a:r>
            <a:r>
              <a:rPr lang="en-US" baseline="0" dirty="0" err="1"/>
              <a:t>sánh</a:t>
            </a:r>
            <a:r>
              <a:rPr lang="en-US" baseline="0" dirty="0"/>
              <a:t> </a:t>
            </a:r>
            <a:r>
              <a:rPr lang="en-US" baseline="0" dirty="0" err="1"/>
              <a:t>độ</a:t>
            </a:r>
            <a:r>
              <a:rPr lang="en-US" baseline="0" dirty="0"/>
              <a:t> </a:t>
            </a:r>
            <a:r>
              <a:rPr lang="en-US" baseline="0" dirty="0" err="1"/>
              <a:t>dài</a:t>
            </a:r>
            <a:r>
              <a:rPr lang="en-US" baseline="0" dirty="0"/>
              <a:t> (</a:t>
            </a:r>
            <a:r>
              <a:rPr lang="en-US" baseline="0" dirty="0" err="1"/>
              <a:t>lớn</a:t>
            </a:r>
            <a:r>
              <a:rPr lang="en-US" baseline="0" dirty="0"/>
              <a:t> </a:t>
            </a:r>
            <a:r>
              <a:rPr lang="en-US" baseline="0" dirty="0" err="1"/>
              <a:t>hơn</a:t>
            </a:r>
            <a:r>
              <a:rPr lang="en-US" baseline="0" dirty="0"/>
              <a:t>, </a:t>
            </a:r>
            <a:r>
              <a:rPr lang="en-US" baseline="0" dirty="0" err="1"/>
              <a:t>nhỏ</a:t>
            </a:r>
            <a:r>
              <a:rPr lang="en-US" baseline="0" dirty="0"/>
              <a:t> </a:t>
            </a:r>
            <a:r>
              <a:rPr lang="en-US" baseline="0" dirty="0" err="1"/>
              <a:t>hơn</a:t>
            </a:r>
            <a:r>
              <a:rPr lang="en-US" baseline="0" dirty="0"/>
              <a:t>)</a:t>
            </a:r>
          </a:p>
          <a:p>
            <a:pPr marL="228600" indent="-228600">
              <a:buAutoNum type="arabicPeriod"/>
            </a:pPr>
            <a:r>
              <a:rPr lang="en-US" baseline="0" dirty="0" err="1"/>
              <a:t>Vẽ</a:t>
            </a:r>
            <a:r>
              <a:rPr lang="en-US" baseline="0" dirty="0"/>
              <a:t> </a:t>
            </a:r>
            <a:r>
              <a:rPr lang="en-US" baseline="0" dirty="0" err="1"/>
              <a:t>đoạn</a:t>
            </a:r>
            <a:r>
              <a:rPr lang="en-US" baseline="0" dirty="0"/>
              <a:t> </a:t>
            </a:r>
            <a:r>
              <a:rPr lang="en-US" baseline="0" dirty="0" err="1"/>
              <a:t>thẳng</a:t>
            </a:r>
            <a:r>
              <a:rPr lang="en-US" baseline="0" dirty="0"/>
              <a:t> </a:t>
            </a:r>
            <a:r>
              <a:rPr lang="en-US" baseline="0" dirty="0" err="1"/>
              <a:t>bất</a:t>
            </a:r>
            <a:r>
              <a:rPr lang="en-US" baseline="0" dirty="0"/>
              <a:t> </a:t>
            </a:r>
            <a:r>
              <a:rPr lang="en-US" baseline="0" dirty="0" err="1"/>
              <a:t>kì</a:t>
            </a:r>
            <a:r>
              <a:rPr lang="en-US" baseline="0" dirty="0"/>
              <a:t>.</a:t>
            </a:r>
          </a:p>
          <a:p>
            <a:pPr marL="228600" indent="-228600">
              <a:buAutoNum type="arabicPeriod"/>
            </a:pPr>
            <a:r>
              <a:rPr lang="en-US" baseline="0" dirty="0" err="1"/>
              <a:t>Tính</a:t>
            </a:r>
            <a:r>
              <a:rPr lang="en-US" baseline="0" dirty="0"/>
              <a:t> </a:t>
            </a:r>
            <a:r>
              <a:rPr lang="en-US" baseline="0" dirty="0" err="1"/>
              <a:t>độ</a:t>
            </a:r>
            <a:r>
              <a:rPr lang="en-US" baseline="0" dirty="0"/>
              <a:t> </a:t>
            </a:r>
            <a:r>
              <a:rPr lang="en-US" baseline="0" dirty="0" err="1"/>
              <a:t>dài</a:t>
            </a:r>
            <a:r>
              <a:rPr lang="en-US" baseline="0" dirty="0"/>
              <a:t> </a:t>
            </a:r>
            <a:r>
              <a:rPr lang="en-US" baseline="0" dirty="0" err="1"/>
              <a:t>đoạn</a:t>
            </a:r>
            <a:r>
              <a:rPr lang="en-US" baseline="0" dirty="0"/>
              <a:t> </a:t>
            </a:r>
            <a:r>
              <a:rPr lang="en-US" baseline="0" dirty="0" err="1"/>
              <a:t>thẳng</a:t>
            </a:r>
            <a:r>
              <a:rPr lang="en-US" baseline="0" dirty="0"/>
              <a:t>.</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US" baseline="0" dirty="0" err="1"/>
              <a:t>Vẽ</a:t>
            </a:r>
            <a:r>
              <a:rPr lang="en-US" baseline="0" dirty="0"/>
              <a:t> </a:t>
            </a:r>
            <a:r>
              <a:rPr lang="en-US" baseline="0" dirty="0" err="1"/>
              <a:t>đoạn</a:t>
            </a:r>
            <a:r>
              <a:rPr lang="en-US" baseline="0" dirty="0"/>
              <a:t> </a:t>
            </a:r>
            <a:r>
              <a:rPr lang="en-US" baseline="0" dirty="0" err="1"/>
              <a:t>thẳng</a:t>
            </a:r>
            <a:r>
              <a:rPr lang="en-US" baseline="0" dirty="0"/>
              <a:t> </a:t>
            </a:r>
            <a:r>
              <a:rPr lang="en-US" baseline="0" dirty="0" err="1"/>
              <a:t>cho</a:t>
            </a:r>
            <a:r>
              <a:rPr lang="en-US" baseline="0" dirty="0"/>
              <a:t> </a:t>
            </a:r>
            <a:r>
              <a:rPr lang="en-US" baseline="0" dirty="0" err="1"/>
              <a:t>biết</a:t>
            </a:r>
            <a:r>
              <a:rPr lang="en-US" baseline="0" dirty="0"/>
              <a:t> </a:t>
            </a:r>
            <a:r>
              <a:rPr lang="en-US" baseline="0" dirty="0" err="1"/>
              <a:t>độ</a:t>
            </a:r>
            <a:r>
              <a:rPr lang="en-US" baseline="0" dirty="0"/>
              <a:t> </a:t>
            </a:r>
            <a:r>
              <a:rPr lang="en-US" baseline="0" dirty="0" err="1"/>
              <a:t>dài</a:t>
            </a:r>
            <a:r>
              <a:rPr lang="en-US" baseline="0" dirty="0"/>
              <a:t> </a:t>
            </a:r>
            <a:r>
              <a:rPr lang="en-US" baseline="0" dirty="0" err="1"/>
              <a:t>và</a:t>
            </a:r>
            <a:r>
              <a:rPr lang="en-US" baseline="0" dirty="0"/>
              <a:t> </a:t>
            </a:r>
            <a:r>
              <a:rPr lang="en-US" baseline="0" dirty="0" err="1"/>
              <a:t>một</a:t>
            </a:r>
            <a:r>
              <a:rPr lang="en-US" baseline="0" dirty="0"/>
              <a:t> </a:t>
            </a:r>
            <a:r>
              <a:rPr lang="en-US" baseline="0" dirty="0" err="1"/>
              <a:t>điểm</a:t>
            </a:r>
            <a:r>
              <a:rPr lang="en-US" baseline="0" dirty="0"/>
              <a:t> </a:t>
            </a:r>
            <a:r>
              <a:rPr lang="en-US" baseline="0" dirty="0" err="1"/>
              <a:t>mút</a:t>
            </a:r>
            <a:r>
              <a:rPr lang="en-US" baseline="0" dirty="0"/>
              <a:t>.</a:t>
            </a:r>
          </a:p>
          <a:p>
            <a:pPr marL="228600" indent="-228600">
              <a:buAutoNum type="arabicPeriod"/>
            </a:pPr>
            <a:r>
              <a:rPr lang="en-US" dirty="0" err="1"/>
              <a:t>Khả</a:t>
            </a:r>
            <a:r>
              <a:rPr lang="en-US" baseline="0" dirty="0"/>
              <a:t> </a:t>
            </a:r>
            <a:r>
              <a:rPr lang="en-US" baseline="0" dirty="0" err="1"/>
              <a:t>năng</a:t>
            </a:r>
            <a:r>
              <a:rPr lang="en-US" baseline="0" dirty="0"/>
              <a:t> </a:t>
            </a:r>
            <a:r>
              <a:rPr lang="en-US" baseline="0" dirty="0" err="1"/>
              <a:t>phán</a:t>
            </a:r>
            <a:r>
              <a:rPr lang="en-US" baseline="0" dirty="0"/>
              <a:t> </a:t>
            </a:r>
            <a:r>
              <a:rPr lang="en-US" baseline="0" dirty="0" err="1"/>
              <a:t>đoán</a:t>
            </a:r>
            <a:r>
              <a:rPr lang="en-US" baseline="0" dirty="0"/>
              <a:t>.</a:t>
            </a:r>
            <a:endParaRPr lang="en-US" dirty="0"/>
          </a:p>
        </p:txBody>
      </p:sp>
      <p:sp>
        <p:nvSpPr>
          <p:cNvPr id="4" name="Slide Number Placeholder 3"/>
          <p:cNvSpPr>
            <a:spLocks noGrp="1"/>
          </p:cNvSpPr>
          <p:nvPr>
            <p:ph type="sldNum" sz="quarter" idx="10"/>
          </p:nvPr>
        </p:nvSpPr>
        <p:spPr/>
        <p:txBody>
          <a:bodyPr/>
          <a:lstStyle/>
          <a:p>
            <a:fld id="{3C05D263-39C5-4DE2-BD65-37AB9015AF0A}" type="slidenum">
              <a:rPr lang="en-US" smtClean="0"/>
              <a:pPr/>
              <a:t>22</a:t>
            </a:fld>
            <a:endParaRPr lang="en-US"/>
          </a:p>
        </p:txBody>
      </p:sp>
    </p:spTree>
    <p:extLst>
      <p:ext uri="{BB962C8B-B14F-4D97-AF65-F5344CB8AC3E}">
        <p14:creationId xmlns:p14="http://schemas.microsoft.com/office/powerpoint/2010/main" val="2531061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B7511A5-4B78-42B1-96C0-CF809FA09BEA}" type="datetimeFigureOut">
              <a:rPr lang="en-US" smtClean="0"/>
              <a:pPr/>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38FE34-7A9E-437A-B739-E264F50A395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B7511A5-4B78-42B1-96C0-CF809FA09BEA}" type="datetimeFigureOut">
              <a:rPr lang="en-US" smtClean="0"/>
              <a:pPr/>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38FE34-7A9E-437A-B739-E264F50A395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B7511A5-4B78-42B1-96C0-CF809FA09BEA}" type="datetimeFigureOut">
              <a:rPr lang="en-US" smtClean="0"/>
              <a:pPr/>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38FE34-7A9E-437A-B739-E264F50A3952}"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1620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B7511A5-4B78-42B1-96C0-CF809FA09BEA}" type="datetimeFigureOut">
              <a:rPr lang="en-US" smtClean="0"/>
              <a:pPr/>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38FE34-7A9E-437A-B739-E264F50A395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7511A5-4B78-42B1-96C0-CF809FA09BEA}" type="datetimeFigureOut">
              <a:rPr lang="en-US" smtClean="0"/>
              <a:pPr/>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38FE34-7A9E-437A-B739-E264F50A395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B7511A5-4B78-42B1-96C0-CF809FA09BEA}" type="datetimeFigureOut">
              <a:rPr lang="en-US" smtClean="0"/>
              <a:pPr/>
              <a:t>3/20/2024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38FE34-7A9E-437A-B739-E264F50A395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B7511A5-4B78-42B1-96C0-CF809FA09BEA}" type="datetimeFigureOut">
              <a:rPr lang="en-US" smtClean="0"/>
              <a:pPr/>
              <a:t>3/20/2024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D38FE34-7A9E-437A-B739-E264F50A395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B7511A5-4B78-42B1-96C0-CF809FA09BEA}" type="datetimeFigureOut">
              <a:rPr lang="en-US" smtClean="0"/>
              <a:pPr/>
              <a:t>3/20/2024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38FE34-7A9E-437A-B739-E264F50A395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7511A5-4B78-42B1-96C0-CF809FA09BEA}" type="datetimeFigureOut">
              <a:rPr lang="en-US" smtClean="0"/>
              <a:pPr/>
              <a:t>3/20/2024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38FE34-7A9E-437A-B739-E264F50A395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7511A5-4B78-42B1-96C0-CF809FA09BEA}" type="datetimeFigureOut">
              <a:rPr lang="en-US" smtClean="0"/>
              <a:pPr/>
              <a:t>3/20/2024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38FE34-7A9E-437A-B739-E264F50A395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7511A5-4B78-42B1-96C0-CF809FA09BEA}" type="datetimeFigureOut">
              <a:rPr lang="en-US" smtClean="0"/>
              <a:pPr/>
              <a:t>3/20/2024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38FE34-7A9E-437A-B739-E264F50A395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B7511A5-4B78-42B1-96C0-CF809FA09BEA}" type="datetimeFigureOut">
              <a:rPr lang="en-US" smtClean="0"/>
              <a:pPr/>
              <a:t>3/20/2024</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D38FE34-7A9E-437A-B739-E264F50A395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3.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3.sv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2.png"/><Relationship Id="rId5" Type="http://schemas.openxmlformats.org/officeDocument/2006/relationships/tags" Target="../tags/tag5.xml"/><Relationship Id="rId10" Type="http://schemas.openxmlformats.org/officeDocument/2006/relationships/image" Target="../media/image1.png"/><Relationship Id="rId4" Type="http://schemas.openxmlformats.org/officeDocument/2006/relationships/tags" Target="../tags/tag4.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KH&#7902;I%20&#272;&#7896;NG.gs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KH&#7902;I%20&#272;&#7896;NG.gs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hyperlink" Target="https://sites.google.com/site/vatlythcscva/Sach-giao-khoa/vat-ly-lop-6/bai-1-2-dho-do-dai" TargetMode="External"/><Relationship Id="rId2" Type="http://schemas.openxmlformats.org/officeDocument/2006/relationships/image" Target="../media/image34.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gif"/></Relationships>
</file>

<file path=ppt/slides/_rels/slide2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9.svg"/><Relationship Id="rId7" Type="http://schemas.openxmlformats.org/officeDocument/2006/relationships/image" Target="../media/image3.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1.sv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hyperlink" Target="https://www.publicdomainpictures.net/en/view-image.php?image=317882&amp;picture=abstract-background" TargetMode="External"/><Relationship Id="rId7" Type="http://schemas.openxmlformats.org/officeDocument/2006/relationships/hyperlink" Target="https://www.wisc-online.com/assetrepository/viewasset?id=1508" TargetMode="External"/><Relationship Id="rId12"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Layout" Target="../slideLayouts/slideLayout12.xml"/><Relationship Id="rId6" Type="http://schemas.openxmlformats.org/officeDocument/2006/relationships/image" Target="../media/image13.jpeg"/><Relationship Id="rId11" Type="http://schemas.openxmlformats.org/officeDocument/2006/relationships/image" Target="../media/image17.png"/><Relationship Id="rId5" Type="http://schemas.openxmlformats.org/officeDocument/2006/relationships/hyperlink" Target="http://www.allwhitebackground.com/colorful-background-images.html" TargetMode="External"/><Relationship Id="rId10" Type="http://schemas.openxmlformats.org/officeDocument/2006/relationships/image" Target="../media/image16.png"/><Relationship Id="rId4" Type="http://schemas.openxmlformats.org/officeDocument/2006/relationships/image" Target="../media/image12.jpeg"/><Relationship Id="rId9" Type="http://schemas.openxmlformats.org/officeDocument/2006/relationships/image" Target="../media/image15.png"/><Relationship Id="rId1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2.gif"/></Relationships>
</file>

<file path=ppt/slides/_rels/slide7.xml.rels><?xml version="1.0" encoding="UTF-8" standalone="yes"?>
<Relationships xmlns="http://schemas.openxmlformats.org/package/2006/relationships"><Relationship Id="rId3" Type="http://schemas.openxmlformats.org/officeDocument/2006/relationships/hyperlink" Target="KH&#7902;I%20&#272;&#7896;NG.gsp" TargetMode="External"/><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4.gif"/></Relationships>
</file>

<file path=ppt/slides/_rels/slide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calendar&#10;&#10;Description automatically generated">
            <a:extLst>
              <a:ext uri="{FF2B5EF4-FFF2-40B4-BE49-F238E27FC236}">
                <a16:creationId xmlns:a16="http://schemas.microsoft.com/office/drawing/2014/main" xmlns="" id="{E033298C-AB1A-4432-8595-E4198C06ADE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0"/>
            <a:ext cx="9136844" cy="5143500"/>
          </a:xfrm>
          <a:prstGeom prst="rect">
            <a:avLst/>
          </a:prstGeom>
        </p:spPr>
      </p:pic>
      <p:pic>
        <p:nvPicPr>
          <p:cNvPr id="12" name="Picture 12"/>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204400">
            <a:off x="6757317" y="1148062"/>
            <a:ext cx="432088" cy="516626"/>
          </a:xfrm>
          <a:prstGeom prst="rect">
            <a:avLst/>
          </a:prstGeom>
        </p:spPr>
      </p:pic>
      <p:pic>
        <p:nvPicPr>
          <p:cNvPr id="13" name="Picture 13"/>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953414" flipH="1">
            <a:off x="1256686" y="2848898"/>
            <a:ext cx="447856" cy="535480"/>
          </a:xfrm>
          <a:prstGeom prst="rect">
            <a:avLst/>
          </a:prstGeom>
        </p:spPr>
      </p:pic>
      <p:sp>
        <p:nvSpPr>
          <p:cNvPr id="15" name="Rectangle 14">
            <a:extLst>
              <a:ext uri="{FF2B5EF4-FFF2-40B4-BE49-F238E27FC236}">
                <a16:creationId xmlns:a16="http://schemas.microsoft.com/office/drawing/2014/main" xmlns="" id="{F9B03C33-AC30-4F87-A789-4BD8FBBB5807}"/>
              </a:ext>
            </a:extLst>
          </p:cNvPr>
          <p:cNvSpPr/>
          <p:nvPr>
            <p:custDataLst>
              <p:tags r:id="rId1"/>
            </p:custDataLst>
          </p:nvPr>
        </p:nvSpPr>
        <p:spPr>
          <a:xfrm>
            <a:off x="928662" y="857238"/>
            <a:ext cx="3786214" cy="346249"/>
          </a:xfrm>
          <a:prstGeom prst="rect">
            <a:avLst/>
          </a:prstGeom>
          <a:noFill/>
          <a:ln>
            <a:noFill/>
          </a:ln>
        </p:spPr>
        <p:txBody>
          <a:bodyPr wrap="square" lIns="68580" tIns="34290" rIns="68580" bIns="34290">
            <a:spAutoFit/>
          </a:bodyPr>
          <a:lstStyle/>
          <a:p>
            <a:pPr lvl="1" algn="ctr">
              <a:defRPr/>
            </a:pPr>
            <a:r>
              <a:rPr lang="en-US" dirty="0">
                <a:ln w="12700">
                  <a:solidFill>
                    <a:schemeClr val="tx2">
                      <a:lumMod val="75000"/>
                    </a:schemeClr>
                  </a:solidFill>
                  <a:prstDash val="solid"/>
                </a:ln>
                <a:solidFill>
                  <a:schemeClr val="accent2"/>
                </a:solidFill>
                <a:effectLst>
                  <a:outerShdw dist="38100" dir="2640000" algn="bl" rotWithShape="0">
                    <a:schemeClr val="tx2">
                      <a:lumMod val="75000"/>
                    </a:schemeClr>
                  </a:outerShdw>
                  <a:reflection blurRad="6350" stA="60000" endA="900" endPos="58000" dir="5400000" sy="-100000" algn="bl" rotWithShape="0"/>
                </a:effectLst>
                <a:highlight>
                  <a:srgbClr val="FFFF00"/>
                </a:highlight>
                <a:latin typeface="Times New Roman" pitchFamily="18" charset="0"/>
                <a:cs typeface="Times New Roman" pitchFamily="18" charset="0"/>
              </a:rPr>
              <a:t>ỦY BAN NHÂN DÂN THỊ XÃ</a:t>
            </a:r>
          </a:p>
        </p:txBody>
      </p:sp>
      <p:sp>
        <p:nvSpPr>
          <p:cNvPr id="17" name="Rectangle 16">
            <a:extLst>
              <a:ext uri="{FF2B5EF4-FFF2-40B4-BE49-F238E27FC236}">
                <a16:creationId xmlns:a16="http://schemas.microsoft.com/office/drawing/2014/main" xmlns="" id="{A887701D-AB44-48A0-8E4F-37221E925858}"/>
              </a:ext>
            </a:extLst>
          </p:cNvPr>
          <p:cNvSpPr/>
          <p:nvPr>
            <p:custDataLst>
              <p:tags r:id="rId2"/>
            </p:custDataLst>
          </p:nvPr>
        </p:nvSpPr>
        <p:spPr bwMode="auto">
          <a:xfrm>
            <a:off x="1643042" y="2428874"/>
            <a:ext cx="2700854" cy="392415"/>
          </a:xfrm>
          <a:prstGeom prst="rect">
            <a:avLst/>
          </a:prstGeom>
          <a:noFill/>
        </p:spPr>
        <p:txBody>
          <a:bodyPr wrap="square" lIns="68580" tIns="34290" rIns="68580" bIns="3429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eaLnBrk="1" hangingPunct="1">
              <a:defRPr/>
            </a:pPr>
            <a:r>
              <a:rPr lang="en-US" sz="2100" cap="all" dirty="0" err="1">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Toán</a:t>
            </a:r>
            <a:r>
              <a:rPr lang="en-US" sz="2100" cap="all" dirty="0">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 </a:t>
            </a:r>
            <a:r>
              <a:rPr lang="en-US" sz="2100" cap="all" dirty="0" err="1">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Học</a:t>
            </a:r>
            <a:r>
              <a:rPr lang="en-US" sz="2100" cap="all" dirty="0">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 </a:t>
            </a:r>
            <a:r>
              <a:rPr lang="en-US" sz="2100" cap="all" dirty="0" err="1">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lớp</a:t>
            </a:r>
            <a:r>
              <a:rPr lang="en-US" sz="2100" cap="all" dirty="0">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 6</a:t>
            </a:r>
          </a:p>
        </p:txBody>
      </p:sp>
      <p:sp>
        <p:nvSpPr>
          <p:cNvPr id="18" name="Rectangle 17">
            <a:extLst>
              <a:ext uri="{FF2B5EF4-FFF2-40B4-BE49-F238E27FC236}">
                <a16:creationId xmlns:a16="http://schemas.microsoft.com/office/drawing/2014/main" xmlns="" id="{8A676FD9-3180-495A-88E4-DE2D612BE318}"/>
              </a:ext>
            </a:extLst>
          </p:cNvPr>
          <p:cNvSpPr/>
          <p:nvPr>
            <p:custDataLst>
              <p:tags r:id="rId3"/>
            </p:custDataLst>
          </p:nvPr>
        </p:nvSpPr>
        <p:spPr bwMode="auto">
          <a:xfrm>
            <a:off x="1643042" y="2071684"/>
            <a:ext cx="5442062" cy="392415"/>
          </a:xfrm>
          <a:prstGeom prst="rect">
            <a:avLst/>
          </a:prstGeom>
          <a:noFill/>
        </p:spPr>
        <p:txBody>
          <a:bodyPr wrap="square" lIns="68580" tIns="34290" rIns="68580" bIns="3429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eaLnBrk="1" hangingPunct="1">
              <a:defRPr/>
            </a:pPr>
            <a:r>
              <a:rPr lang="en-US" sz="2100" cap="all" dirty="0" err="1">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Giáo</a:t>
            </a:r>
            <a:r>
              <a:rPr lang="en-US" sz="2100" cap="all" dirty="0">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 </a:t>
            </a:r>
            <a:r>
              <a:rPr lang="en-US" sz="2100" cap="all" dirty="0" err="1">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viên</a:t>
            </a:r>
            <a:r>
              <a:rPr lang="en-US" sz="2100" cap="all" dirty="0">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a:t>
            </a:r>
          </a:p>
        </p:txBody>
      </p:sp>
      <p:sp>
        <p:nvSpPr>
          <p:cNvPr id="19" name="Rectangle 18">
            <a:extLst>
              <a:ext uri="{FF2B5EF4-FFF2-40B4-BE49-F238E27FC236}">
                <a16:creationId xmlns:a16="http://schemas.microsoft.com/office/drawing/2014/main" xmlns="" id="{E426D813-5034-42C2-A5C9-926D19DD09A6}"/>
              </a:ext>
            </a:extLst>
          </p:cNvPr>
          <p:cNvSpPr/>
          <p:nvPr>
            <p:custDataLst>
              <p:tags r:id="rId4"/>
            </p:custDataLst>
          </p:nvPr>
        </p:nvSpPr>
        <p:spPr bwMode="auto">
          <a:xfrm>
            <a:off x="1643042" y="2786064"/>
            <a:ext cx="5629134" cy="392415"/>
          </a:xfrm>
          <a:prstGeom prst="rect">
            <a:avLst/>
          </a:prstGeom>
          <a:noFill/>
        </p:spPr>
        <p:txBody>
          <a:bodyPr wrap="square" lIns="68580" tIns="34290" rIns="68580" bIns="3429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eaLnBrk="1" hangingPunct="1">
              <a:defRPr/>
            </a:pPr>
            <a:r>
              <a:rPr lang="en-US" sz="2100" cap="all" dirty="0">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Email:</a:t>
            </a:r>
          </a:p>
        </p:txBody>
      </p:sp>
      <p:sp>
        <p:nvSpPr>
          <p:cNvPr id="20" name="Rectangle 19">
            <a:extLst>
              <a:ext uri="{FF2B5EF4-FFF2-40B4-BE49-F238E27FC236}">
                <a16:creationId xmlns:a16="http://schemas.microsoft.com/office/drawing/2014/main" xmlns="" id="{01F52A75-FA3E-46CF-9FDC-2B9074CF9CFA}"/>
              </a:ext>
            </a:extLst>
          </p:cNvPr>
          <p:cNvSpPr/>
          <p:nvPr>
            <p:custDataLst>
              <p:tags r:id="rId5"/>
            </p:custDataLst>
          </p:nvPr>
        </p:nvSpPr>
        <p:spPr bwMode="auto">
          <a:xfrm>
            <a:off x="1643042" y="3143254"/>
            <a:ext cx="3534494" cy="392415"/>
          </a:xfrm>
          <a:prstGeom prst="rect">
            <a:avLst/>
          </a:prstGeom>
          <a:noFill/>
        </p:spPr>
        <p:txBody>
          <a:bodyPr wrap="square" lIns="68580" tIns="34290" rIns="68580" bIns="3429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eaLnBrk="1" hangingPunct="1">
              <a:defRPr/>
            </a:pPr>
            <a:r>
              <a:rPr lang="en-US" sz="2100" cap="all" dirty="0" err="1">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Điện</a:t>
            </a:r>
            <a:r>
              <a:rPr lang="en-US" sz="2100" cap="all" dirty="0">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 </a:t>
            </a:r>
            <a:r>
              <a:rPr lang="en-US" sz="2100" cap="all" dirty="0" err="1">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thoại</a:t>
            </a:r>
            <a:r>
              <a:rPr lang="en-US" sz="2100" cap="all" dirty="0">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a:t>
            </a:r>
          </a:p>
        </p:txBody>
      </p:sp>
      <p:sp>
        <p:nvSpPr>
          <p:cNvPr id="21" name="Rectangle 20">
            <a:extLst>
              <a:ext uri="{FF2B5EF4-FFF2-40B4-BE49-F238E27FC236}">
                <a16:creationId xmlns:a16="http://schemas.microsoft.com/office/drawing/2014/main" xmlns="" id="{9FBBD4B0-BEB7-4405-884A-DD34061F3BA1}"/>
              </a:ext>
            </a:extLst>
          </p:cNvPr>
          <p:cNvSpPr/>
          <p:nvPr>
            <p:custDataLst>
              <p:tags r:id="rId6"/>
            </p:custDataLst>
          </p:nvPr>
        </p:nvSpPr>
        <p:spPr bwMode="auto">
          <a:xfrm>
            <a:off x="1643042" y="3571882"/>
            <a:ext cx="6708371" cy="392415"/>
          </a:xfrm>
          <a:prstGeom prst="rect">
            <a:avLst/>
          </a:prstGeom>
          <a:noFill/>
        </p:spPr>
        <p:txBody>
          <a:bodyPr wrap="square" lIns="68580" tIns="34290" rIns="68580" bIns="3429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eaLnBrk="1" hangingPunct="1">
              <a:defRPr/>
            </a:pPr>
            <a:r>
              <a:rPr lang="en-US" sz="2100" cap="all" dirty="0" err="1">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Đơn</a:t>
            </a:r>
            <a:r>
              <a:rPr lang="en-US" sz="2100" cap="all" dirty="0">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 </a:t>
            </a:r>
            <a:r>
              <a:rPr lang="en-US" sz="2100" cap="all" dirty="0" err="1">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vị</a:t>
            </a:r>
            <a:r>
              <a:rPr lang="en-US" sz="2100" cap="all" dirty="0">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 </a:t>
            </a:r>
            <a:r>
              <a:rPr lang="en-US" sz="2100" cap="all" dirty="0" err="1">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công</a:t>
            </a:r>
            <a:r>
              <a:rPr lang="en-US" sz="2100" cap="all" dirty="0">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 </a:t>
            </a:r>
            <a:r>
              <a:rPr lang="en-US" sz="2100" cap="all" dirty="0" err="1">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tác</a:t>
            </a:r>
            <a:r>
              <a:rPr lang="en-US" sz="2100" cap="all" dirty="0">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 </a:t>
            </a:r>
            <a:r>
              <a:rPr lang="en-US" sz="2100" cap="all" dirty="0" err="1">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Trường</a:t>
            </a:r>
            <a:r>
              <a:rPr lang="en-US" sz="2100" cap="all" dirty="0">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 THCS</a:t>
            </a:r>
          </a:p>
        </p:txBody>
      </p:sp>
      <p:sp>
        <p:nvSpPr>
          <p:cNvPr id="22" name="Rectangle 21">
            <a:extLst>
              <a:ext uri="{FF2B5EF4-FFF2-40B4-BE49-F238E27FC236}">
                <a16:creationId xmlns:a16="http://schemas.microsoft.com/office/drawing/2014/main" xmlns="" id="{15ED0C13-9EC6-4C14-A66C-DE047AC0CD5B}"/>
              </a:ext>
            </a:extLst>
          </p:cNvPr>
          <p:cNvSpPr/>
          <p:nvPr>
            <p:custDataLst>
              <p:tags r:id="rId7"/>
            </p:custDataLst>
          </p:nvPr>
        </p:nvSpPr>
        <p:spPr bwMode="auto">
          <a:xfrm>
            <a:off x="1156063" y="3929072"/>
            <a:ext cx="7630747" cy="392415"/>
          </a:xfrm>
          <a:prstGeom prst="rect">
            <a:avLst/>
          </a:prstGeom>
          <a:noFill/>
        </p:spPr>
        <p:txBody>
          <a:bodyPr wrap="square" lIns="68580" tIns="34290" rIns="68580" bIns="3429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eaLnBrk="1" hangingPunct="1">
              <a:defRPr/>
            </a:pPr>
            <a:r>
              <a:rPr lang="en-US" sz="2100" cap="all" dirty="0">
                <a:ln/>
                <a:effectLst>
                  <a:outerShdw blurRad="38100" dist="38100" dir="2700000" algn="tl">
                    <a:srgbClr val="000000">
                      <a:alpha val="43137"/>
                    </a:srgbClr>
                  </a:outerShdw>
                  <a:reflection blurRad="10000" stA="55000" endPos="48000" dist="500" dir="5400000" sy="-100000" algn="bl" rotWithShape="0"/>
                </a:effectLst>
                <a:latin typeface="Times New Roman" pitchFamily="18" charset="0"/>
                <a:cs typeface="Times New Roman" pitchFamily="18" charset="0"/>
              </a:rPr>
              <a:t>       ĐỊA CHỈ:</a:t>
            </a:r>
          </a:p>
        </p:txBody>
      </p:sp>
      <p:sp>
        <p:nvSpPr>
          <p:cNvPr id="14" name="Rectangle 13"/>
          <p:cNvSpPr/>
          <p:nvPr/>
        </p:nvSpPr>
        <p:spPr>
          <a:xfrm>
            <a:off x="1000100" y="1142990"/>
            <a:ext cx="7643866" cy="954107"/>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28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Tiết</a:t>
            </a:r>
            <a:r>
              <a:rPr lang="en-US" sz="28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35 - BÀI 34: </a:t>
            </a:r>
          </a:p>
          <a:p>
            <a:pPr algn="ctr"/>
            <a:r>
              <a:rPr lang="en-US" sz="28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ĐoẠN</a:t>
            </a:r>
            <a:r>
              <a:rPr lang="en-US" sz="28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THẲNG. ĐỘ DÀI ĐOẠN THẲNG (T2)</a:t>
            </a:r>
            <a:endParaRPr lang="en-US" sz="2800" b="1" cap="all" spc="0"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Scale>
                                      <p:cBhvr>
                                        <p:cTn id="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
                                        </p:tgtEl>
                                        <p:attrNameLst>
                                          <p:attrName>ppt_x</p:attrName>
                                          <p:attrName>ppt_y</p:attrName>
                                        </p:attrNameLst>
                                      </p:cBhvr>
                                    </p:animMotion>
                                    <p:animEffect transition="in" filter="fade">
                                      <p:cBhvr>
                                        <p:cTn id="9" dur="1000"/>
                                        <p:tgtEl>
                                          <p:spTgt spid="18"/>
                                        </p:tgtEl>
                                      </p:cBhvr>
                                    </p:animEffect>
                                  </p:childTnLst>
                                </p:cTn>
                              </p:par>
                              <p:par>
                                <p:cTn id="10" presetID="52" presetClass="entr" presetSubtype="0" fill="hold" grpId="0" nodeType="withEffect">
                                  <p:stCondLst>
                                    <p:cond delay="0"/>
                                  </p:stCondLst>
                                  <p:iterate type="lt">
                                    <p:tmPct val="10000"/>
                                  </p:iterate>
                                  <p:childTnLst>
                                    <p:set>
                                      <p:cBhvr>
                                        <p:cTn id="11" dur="1" fill="hold">
                                          <p:stCondLst>
                                            <p:cond delay="0"/>
                                          </p:stCondLst>
                                        </p:cTn>
                                        <p:tgtEl>
                                          <p:spTgt spid="17"/>
                                        </p:tgtEl>
                                        <p:attrNameLst>
                                          <p:attrName>style.visibility</p:attrName>
                                        </p:attrNameLst>
                                      </p:cBhvr>
                                      <p:to>
                                        <p:strVal val="visible"/>
                                      </p:to>
                                    </p:set>
                                    <p:animScale>
                                      <p:cBhvr>
                                        <p:cTn id="1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7"/>
                                        </p:tgtEl>
                                        <p:attrNameLst>
                                          <p:attrName>ppt_x</p:attrName>
                                          <p:attrName>ppt_y</p:attrName>
                                        </p:attrNameLst>
                                      </p:cBhvr>
                                    </p:animMotion>
                                    <p:animEffect transition="in" filter="fade">
                                      <p:cBhvr>
                                        <p:cTn id="14" dur="1000"/>
                                        <p:tgtEl>
                                          <p:spTgt spid="17"/>
                                        </p:tgtEl>
                                      </p:cBhvr>
                                    </p:animEffect>
                                  </p:childTnLst>
                                </p:cTn>
                              </p:par>
                              <p:par>
                                <p:cTn id="15" presetID="52" presetClass="entr" presetSubtype="0" fill="hold" grpId="0" nodeType="withEffect">
                                  <p:stCondLst>
                                    <p:cond delay="0"/>
                                  </p:stCondLst>
                                  <p:iterate type="lt">
                                    <p:tmPct val="10000"/>
                                  </p:iterate>
                                  <p:childTnLst>
                                    <p:set>
                                      <p:cBhvr>
                                        <p:cTn id="16" dur="1" fill="hold">
                                          <p:stCondLst>
                                            <p:cond delay="0"/>
                                          </p:stCondLst>
                                        </p:cTn>
                                        <p:tgtEl>
                                          <p:spTgt spid="19"/>
                                        </p:tgtEl>
                                        <p:attrNameLst>
                                          <p:attrName>style.visibility</p:attrName>
                                        </p:attrNameLst>
                                      </p:cBhvr>
                                      <p:to>
                                        <p:strVal val="visible"/>
                                      </p:to>
                                    </p:set>
                                    <p:animScale>
                                      <p:cBhvr>
                                        <p:cTn id="17"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9"/>
                                        </p:tgtEl>
                                        <p:attrNameLst>
                                          <p:attrName>ppt_x</p:attrName>
                                          <p:attrName>ppt_y</p:attrName>
                                        </p:attrNameLst>
                                      </p:cBhvr>
                                    </p:animMotion>
                                    <p:animEffect transition="in" filter="fade">
                                      <p:cBhvr>
                                        <p:cTn id="19" dur="1000"/>
                                        <p:tgtEl>
                                          <p:spTgt spid="19"/>
                                        </p:tgtEl>
                                      </p:cBhvr>
                                    </p:animEffect>
                                  </p:childTnLst>
                                </p:cTn>
                              </p:par>
                              <p:par>
                                <p:cTn id="20" presetID="52" presetClass="entr" presetSubtype="0" fill="hold" grpId="0" nodeType="withEffect">
                                  <p:stCondLst>
                                    <p:cond delay="0"/>
                                  </p:stCondLst>
                                  <p:iterate type="lt">
                                    <p:tmPct val="10000"/>
                                  </p:iterate>
                                  <p:childTnLst>
                                    <p:set>
                                      <p:cBhvr>
                                        <p:cTn id="21" dur="1" fill="hold">
                                          <p:stCondLst>
                                            <p:cond delay="0"/>
                                          </p:stCondLst>
                                        </p:cTn>
                                        <p:tgtEl>
                                          <p:spTgt spid="20"/>
                                        </p:tgtEl>
                                        <p:attrNameLst>
                                          <p:attrName>style.visibility</p:attrName>
                                        </p:attrNameLst>
                                      </p:cBhvr>
                                      <p:to>
                                        <p:strVal val="visible"/>
                                      </p:to>
                                    </p:set>
                                    <p:animScale>
                                      <p:cBhvr>
                                        <p:cTn id="22"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0"/>
                                        </p:tgtEl>
                                        <p:attrNameLst>
                                          <p:attrName>ppt_x</p:attrName>
                                          <p:attrName>ppt_y</p:attrName>
                                        </p:attrNameLst>
                                      </p:cBhvr>
                                    </p:animMotion>
                                    <p:animEffect transition="in" filter="fade">
                                      <p:cBhvr>
                                        <p:cTn id="24" dur="1000"/>
                                        <p:tgtEl>
                                          <p:spTgt spid="20"/>
                                        </p:tgtEl>
                                      </p:cBhvr>
                                    </p:animEffect>
                                  </p:childTnLst>
                                </p:cTn>
                              </p:par>
                              <p:par>
                                <p:cTn id="25" presetID="52" presetClass="entr" presetSubtype="0" fill="hold" grpId="0" nodeType="with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Scale>
                                      <p:cBhvr>
                                        <p:cTn id="27"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1"/>
                                        </p:tgtEl>
                                        <p:attrNameLst>
                                          <p:attrName>ppt_x</p:attrName>
                                          <p:attrName>ppt_y</p:attrName>
                                        </p:attrNameLst>
                                      </p:cBhvr>
                                    </p:animMotion>
                                    <p:animEffect transition="in" filter="fade">
                                      <p:cBhvr>
                                        <p:cTn id="29" dur="1000"/>
                                        <p:tgtEl>
                                          <p:spTgt spid="21"/>
                                        </p:tgtEl>
                                      </p:cBhvr>
                                    </p:animEffect>
                                  </p:childTnLst>
                                </p:cTn>
                              </p:par>
                              <p:par>
                                <p:cTn id="30" presetID="52" presetClass="entr" presetSubtype="0" fill="hold" grpId="0" nodeType="withEffect">
                                  <p:stCondLst>
                                    <p:cond delay="0"/>
                                  </p:stCondLst>
                                  <p:iterate type="lt">
                                    <p:tmPct val="10000"/>
                                  </p:iterate>
                                  <p:childTnLst>
                                    <p:set>
                                      <p:cBhvr>
                                        <p:cTn id="31" dur="1" fill="hold">
                                          <p:stCondLst>
                                            <p:cond delay="0"/>
                                          </p:stCondLst>
                                        </p:cTn>
                                        <p:tgtEl>
                                          <p:spTgt spid="22"/>
                                        </p:tgtEl>
                                        <p:attrNameLst>
                                          <p:attrName>style.visibility</p:attrName>
                                        </p:attrNameLst>
                                      </p:cBhvr>
                                      <p:to>
                                        <p:strVal val="visible"/>
                                      </p:to>
                                    </p:set>
                                    <p:animScale>
                                      <p:cBhvr>
                                        <p:cTn id="32"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2"/>
                                        </p:tgtEl>
                                        <p:attrNameLst>
                                          <p:attrName>ppt_x</p:attrName>
                                          <p:attrName>ppt_y</p:attrName>
                                        </p:attrNameLst>
                                      </p:cBhvr>
                                    </p:animMotion>
                                    <p:animEffect transition="in" filter="fade">
                                      <p:cBhvr>
                                        <p:cTn id="34" dur="1000"/>
                                        <p:tgtEl>
                                          <p:spTgt spid="22"/>
                                        </p:tgtEl>
                                      </p:cBhvr>
                                    </p:animEffect>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1" nodeType="clickEffect">
                                  <p:stCondLst>
                                    <p:cond delay="0"/>
                                  </p:stCondLst>
                                  <p:iterate type="lt">
                                    <p:tmPct val="0"/>
                                  </p:iterate>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par>
                                <p:cTn id="42" presetID="47" presetClass="entr" presetSubtype="0" fill="hold" grpId="1" nodeType="withEffect">
                                  <p:stCondLst>
                                    <p:cond delay="0"/>
                                  </p:stCondLst>
                                  <p:iterate type="lt">
                                    <p:tmPct val="0"/>
                                  </p:iterate>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anim calcmode="lin" valueType="num">
                                      <p:cBhvr>
                                        <p:cTn id="45" dur="1000" fill="hold"/>
                                        <p:tgtEl>
                                          <p:spTgt spid="17"/>
                                        </p:tgtEl>
                                        <p:attrNameLst>
                                          <p:attrName>ppt_x</p:attrName>
                                        </p:attrNameLst>
                                      </p:cBhvr>
                                      <p:tavLst>
                                        <p:tav tm="0">
                                          <p:val>
                                            <p:strVal val="#ppt_x"/>
                                          </p:val>
                                        </p:tav>
                                        <p:tav tm="100000">
                                          <p:val>
                                            <p:strVal val="#ppt_x"/>
                                          </p:val>
                                        </p:tav>
                                      </p:tavLst>
                                    </p:anim>
                                    <p:anim calcmode="lin" valueType="num">
                                      <p:cBhvr>
                                        <p:cTn id="46" dur="1000" fill="hold"/>
                                        <p:tgtEl>
                                          <p:spTgt spid="17"/>
                                        </p:tgtEl>
                                        <p:attrNameLst>
                                          <p:attrName>ppt_y</p:attrName>
                                        </p:attrNameLst>
                                      </p:cBhvr>
                                      <p:tavLst>
                                        <p:tav tm="0">
                                          <p:val>
                                            <p:strVal val="#ppt_y-.1"/>
                                          </p:val>
                                        </p:tav>
                                        <p:tav tm="100000">
                                          <p:val>
                                            <p:strVal val="#ppt_y"/>
                                          </p:val>
                                        </p:tav>
                                      </p:tavLst>
                                    </p:anim>
                                  </p:childTnLst>
                                </p:cTn>
                              </p:par>
                              <p:par>
                                <p:cTn id="47" presetID="47" presetClass="entr" presetSubtype="0" fill="hold" grpId="1" nodeType="withEffect">
                                  <p:stCondLst>
                                    <p:cond delay="0"/>
                                  </p:stCondLst>
                                  <p:iterate type="lt">
                                    <p:tmPct val="0"/>
                                  </p:iterate>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par>
                                <p:cTn id="52" presetID="47" presetClass="entr" presetSubtype="0" fill="hold" grpId="1" nodeType="withEffect">
                                  <p:stCondLst>
                                    <p:cond delay="0"/>
                                  </p:stCondLst>
                                  <p:iterate type="lt">
                                    <p:tmPct val="0"/>
                                  </p:iterate>
                                  <p:childTnLst>
                                    <p:set>
                                      <p:cBhvr>
                                        <p:cTn id="53" dur="1" fill="hold">
                                          <p:stCondLst>
                                            <p:cond delay="0"/>
                                          </p:stCondLst>
                                        </p:cTn>
                                        <p:tgtEl>
                                          <p:spTgt spid="20"/>
                                        </p:tgtEl>
                                        <p:attrNameLst>
                                          <p:attrName>style.visibility</p:attrName>
                                        </p:attrNameLst>
                                      </p:cBhvr>
                                      <p:to>
                                        <p:strVal val="visible"/>
                                      </p:to>
                                    </p:set>
                                    <p:animEffect transition="in" filter="fade">
                                      <p:cBhvr>
                                        <p:cTn id="54" dur="1000"/>
                                        <p:tgtEl>
                                          <p:spTgt spid="20"/>
                                        </p:tgtEl>
                                      </p:cBhvr>
                                    </p:animEffect>
                                    <p:anim calcmode="lin" valueType="num">
                                      <p:cBhvr>
                                        <p:cTn id="55" dur="1000" fill="hold"/>
                                        <p:tgtEl>
                                          <p:spTgt spid="20"/>
                                        </p:tgtEl>
                                        <p:attrNameLst>
                                          <p:attrName>ppt_x</p:attrName>
                                        </p:attrNameLst>
                                      </p:cBhvr>
                                      <p:tavLst>
                                        <p:tav tm="0">
                                          <p:val>
                                            <p:strVal val="#ppt_x"/>
                                          </p:val>
                                        </p:tav>
                                        <p:tav tm="100000">
                                          <p:val>
                                            <p:strVal val="#ppt_x"/>
                                          </p:val>
                                        </p:tav>
                                      </p:tavLst>
                                    </p:anim>
                                    <p:anim calcmode="lin" valueType="num">
                                      <p:cBhvr>
                                        <p:cTn id="56" dur="1000" fill="hold"/>
                                        <p:tgtEl>
                                          <p:spTgt spid="20"/>
                                        </p:tgtEl>
                                        <p:attrNameLst>
                                          <p:attrName>ppt_y</p:attrName>
                                        </p:attrNameLst>
                                      </p:cBhvr>
                                      <p:tavLst>
                                        <p:tav tm="0">
                                          <p:val>
                                            <p:strVal val="#ppt_y-.1"/>
                                          </p:val>
                                        </p:tav>
                                        <p:tav tm="100000">
                                          <p:val>
                                            <p:strVal val="#ppt_y"/>
                                          </p:val>
                                        </p:tav>
                                      </p:tavLst>
                                    </p:anim>
                                  </p:childTnLst>
                                </p:cTn>
                              </p:par>
                              <p:par>
                                <p:cTn id="57" presetID="47" presetClass="entr" presetSubtype="0" fill="hold" grpId="1" nodeType="withEffect">
                                  <p:stCondLst>
                                    <p:cond delay="0"/>
                                  </p:stCondLst>
                                  <p:iterate type="lt">
                                    <p:tmPct val="0"/>
                                  </p:iterate>
                                  <p:childTnLst>
                                    <p:set>
                                      <p:cBhvr>
                                        <p:cTn id="58" dur="1" fill="hold">
                                          <p:stCondLst>
                                            <p:cond delay="0"/>
                                          </p:stCondLst>
                                        </p:cTn>
                                        <p:tgtEl>
                                          <p:spTgt spid="21"/>
                                        </p:tgtEl>
                                        <p:attrNameLst>
                                          <p:attrName>style.visibility</p:attrName>
                                        </p:attrNameLst>
                                      </p:cBhvr>
                                      <p:to>
                                        <p:strVal val="visible"/>
                                      </p:to>
                                    </p:set>
                                    <p:animEffect transition="in" filter="fade">
                                      <p:cBhvr>
                                        <p:cTn id="59" dur="1000"/>
                                        <p:tgtEl>
                                          <p:spTgt spid="21"/>
                                        </p:tgtEl>
                                      </p:cBhvr>
                                    </p:animEffect>
                                    <p:anim calcmode="lin" valueType="num">
                                      <p:cBhvr>
                                        <p:cTn id="60" dur="1000" fill="hold"/>
                                        <p:tgtEl>
                                          <p:spTgt spid="21"/>
                                        </p:tgtEl>
                                        <p:attrNameLst>
                                          <p:attrName>ppt_x</p:attrName>
                                        </p:attrNameLst>
                                      </p:cBhvr>
                                      <p:tavLst>
                                        <p:tav tm="0">
                                          <p:val>
                                            <p:strVal val="#ppt_x"/>
                                          </p:val>
                                        </p:tav>
                                        <p:tav tm="100000">
                                          <p:val>
                                            <p:strVal val="#ppt_x"/>
                                          </p:val>
                                        </p:tav>
                                      </p:tavLst>
                                    </p:anim>
                                    <p:anim calcmode="lin" valueType="num">
                                      <p:cBhvr>
                                        <p:cTn id="61" dur="1000" fill="hold"/>
                                        <p:tgtEl>
                                          <p:spTgt spid="21"/>
                                        </p:tgtEl>
                                        <p:attrNameLst>
                                          <p:attrName>ppt_y</p:attrName>
                                        </p:attrNameLst>
                                      </p:cBhvr>
                                      <p:tavLst>
                                        <p:tav tm="0">
                                          <p:val>
                                            <p:strVal val="#ppt_y-.1"/>
                                          </p:val>
                                        </p:tav>
                                        <p:tav tm="100000">
                                          <p:val>
                                            <p:strVal val="#ppt_y"/>
                                          </p:val>
                                        </p:tav>
                                      </p:tavLst>
                                    </p:anim>
                                  </p:childTnLst>
                                </p:cTn>
                              </p:par>
                              <p:par>
                                <p:cTn id="62" presetID="47" presetClass="entr" presetSubtype="0" fill="hold" grpId="1" nodeType="withEffect">
                                  <p:stCondLst>
                                    <p:cond delay="0"/>
                                  </p:stCondLst>
                                  <p:iterate type="lt">
                                    <p:tmPct val="0"/>
                                  </p:iterate>
                                  <p:childTnLst>
                                    <p:set>
                                      <p:cBhvr>
                                        <p:cTn id="63" dur="1" fill="hold">
                                          <p:stCondLst>
                                            <p:cond delay="0"/>
                                          </p:stCondLst>
                                        </p:cTn>
                                        <p:tgtEl>
                                          <p:spTgt spid="22"/>
                                        </p:tgtEl>
                                        <p:attrNameLst>
                                          <p:attrName>style.visibility</p:attrName>
                                        </p:attrNameLst>
                                      </p:cBhvr>
                                      <p:to>
                                        <p:strVal val="visible"/>
                                      </p:to>
                                    </p:set>
                                    <p:animEffect transition="in" filter="fade">
                                      <p:cBhvr>
                                        <p:cTn id="64" dur="1000"/>
                                        <p:tgtEl>
                                          <p:spTgt spid="22"/>
                                        </p:tgtEl>
                                      </p:cBhvr>
                                    </p:animEffect>
                                    <p:anim calcmode="lin" valueType="num">
                                      <p:cBhvr>
                                        <p:cTn id="65" dur="1000" fill="hold"/>
                                        <p:tgtEl>
                                          <p:spTgt spid="22"/>
                                        </p:tgtEl>
                                        <p:attrNameLst>
                                          <p:attrName>ppt_x</p:attrName>
                                        </p:attrNameLst>
                                      </p:cBhvr>
                                      <p:tavLst>
                                        <p:tav tm="0">
                                          <p:val>
                                            <p:strVal val="#ppt_x"/>
                                          </p:val>
                                        </p:tav>
                                        <p:tav tm="100000">
                                          <p:val>
                                            <p:strVal val="#ppt_x"/>
                                          </p:val>
                                        </p:tav>
                                      </p:tavLst>
                                    </p:anim>
                                    <p:anim calcmode="lin" valueType="num">
                                      <p:cBhvr>
                                        <p:cTn id="66" dur="1000" fill="hold"/>
                                        <p:tgtEl>
                                          <p:spTgt spid="22"/>
                                        </p:tgtEl>
                                        <p:attrNameLst>
                                          <p:attrName>ppt_y</p:attrName>
                                        </p:attrNameLst>
                                      </p:cBhvr>
                                      <p:tavLst>
                                        <p:tav tm="0">
                                          <p:val>
                                            <p:strVal val="#ppt_y-.1"/>
                                          </p:val>
                                        </p:tav>
                                        <p:tav tm="100000">
                                          <p:val>
                                            <p:strVal val="#ppt_y"/>
                                          </p:val>
                                        </p:tav>
                                      </p:tavLst>
                                    </p:anim>
                                  </p:childTnLst>
                                </p:cTn>
                              </p:par>
                              <p:par>
                                <p:cTn id="67" presetID="20" presetClass="emph" presetSubtype="0" repeatCount="indefinite" fill="hold" grpId="0" nodeType="withEffect">
                                  <p:stCondLst>
                                    <p:cond delay="0"/>
                                  </p:stCondLst>
                                  <p:iterate type="lt">
                                    <p:tmPct val="10000"/>
                                  </p:iterate>
                                  <p:childTnLst>
                                    <p:set>
                                      <p:cBhvr override="childStyle">
                                        <p:cTn id="68" dur="500" autoRev="1" fill="hold"/>
                                        <p:tgtEl>
                                          <p:spTgt spid="14"/>
                                        </p:tgtEl>
                                        <p:attrNameLst>
                                          <p:attrName>style.color</p:attrName>
                                        </p:attrNameLst>
                                      </p:cBhvr>
                                      <p:to>
                                        <p:clrVal>
                                          <a:srgbClr val="F717D2"/>
                                        </p:clrVal>
                                      </p:to>
                                    </p:set>
                                    <p:set>
                                      <p:cBhvr>
                                        <p:cTn id="69" dur="500" autoRev="1" fill="hold"/>
                                        <p:tgtEl>
                                          <p:spTgt spid="14"/>
                                        </p:tgtEl>
                                        <p:attrNameLst>
                                          <p:attrName>fillcolor</p:attrName>
                                        </p:attrNameLst>
                                      </p:cBhvr>
                                      <p:to>
                                        <p:clrVal>
                                          <a:srgbClr val="F717D2"/>
                                        </p:clrVal>
                                      </p:to>
                                    </p:set>
                                    <p:set>
                                      <p:cBhvr>
                                        <p:cTn id="70" dur="500" autoRev="1" fill="hold"/>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8" grpId="0"/>
      <p:bldP spid="18" grpId="1"/>
      <p:bldP spid="19" grpId="0"/>
      <p:bldP spid="19" grpId="1"/>
      <p:bldP spid="20" grpId="0"/>
      <p:bldP spid="20" grpId="1"/>
      <p:bldP spid="21" grpId="0"/>
      <p:bldP spid="21" grpId="1"/>
      <p:bldP spid="22" grpId="0"/>
      <p:bldP spid="22" grpId="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01747" y="1864066"/>
            <a:ext cx="1231985" cy="375005"/>
          </a:xfrm>
          <a:prstGeom prst="roundRect">
            <a:avLst>
              <a:gd name="adj" fmla="val 44327"/>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latin typeface="Times New Roman" pitchFamily="18" charset="0"/>
                <a:cs typeface="Times New Roman" pitchFamily="18" charset="0"/>
              </a:rPr>
              <a:t>HĐ 3</a:t>
            </a:r>
          </a:p>
        </p:txBody>
      </p:sp>
      <p:sp>
        <p:nvSpPr>
          <p:cNvPr id="5" name="TextBox 4"/>
          <p:cNvSpPr txBox="1"/>
          <p:nvPr/>
        </p:nvSpPr>
        <p:spPr>
          <a:xfrm>
            <a:off x="201747" y="2260936"/>
            <a:ext cx="8153400" cy="523220"/>
          </a:xfrm>
          <a:prstGeom prst="rect">
            <a:avLst/>
          </a:prstGeom>
          <a:noFill/>
        </p:spPr>
        <p:txBody>
          <a:bodyPr wrap="square" rtlCol="0">
            <a:spAutoFit/>
          </a:bodyPr>
          <a:lstStyle/>
          <a:p>
            <a:r>
              <a:rPr lang="vi-VN" sz="2800" dirty="0">
                <a:latin typeface="Times New Roman" pitchFamily="18" charset="0"/>
                <a:cs typeface="Times New Roman" pitchFamily="18" charset="0"/>
              </a:rPr>
              <a:t>Mặt bàn học của em dài khoảng mấy gang tay của em ?</a:t>
            </a:r>
            <a:endParaRPr lang="en-US" sz="2800" dirty="0">
              <a:latin typeface="Times New Roman" pitchFamily="18" charset="0"/>
              <a:cs typeface="Times New Roman" pitchFamily="18" charset="0"/>
            </a:endParaRPr>
          </a:p>
        </p:txBody>
      </p:sp>
      <p:pic>
        <p:nvPicPr>
          <p:cNvPr id="23554" name="Picture 2" descr="Bàn liền ghế học sinh sinh viên gỗ tự nhiên không tựa - Công ty Nội thất  Anh Phát Thanh Hóa, Bàn học thông minh chống gù chống cận, ghế hội trường"/>
          <p:cNvPicPr>
            <a:picLocks noChangeAspect="1" noChangeArrowheads="1"/>
          </p:cNvPicPr>
          <p:nvPr/>
        </p:nvPicPr>
        <p:blipFill>
          <a:blip r:embed="rId3" cstate="print"/>
          <a:srcRect/>
          <a:stretch>
            <a:fillRect/>
          </a:stretch>
        </p:blipFill>
        <p:spPr bwMode="auto">
          <a:xfrm>
            <a:off x="5486400" y="2800350"/>
            <a:ext cx="3429000" cy="2457450"/>
          </a:xfrm>
          <a:prstGeom prst="rect">
            <a:avLst/>
          </a:prstGeom>
          <a:noFill/>
        </p:spPr>
      </p:pic>
      <p:sp>
        <p:nvSpPr>
          <p:cNvPr id="9" name="TextBox 8"/>
          <p:cNvSpPr txBox="1"/>
          <p:nvPr/>
        </p:nvSpPr>
        <p:spPr>
          <a:xfrm rot="578611">
            <a:off x="6776446" y="2699392"/>
            <a:ext cx="1568058" cy="523220"/>
          </a:xfrm>
          <a:prstGeom prst="rect">
            <a:avLst/>
          </a:prstGeom>
          <a:noFill/>
        </p:spPr>
        <p:txBody>
          <a:bodyPr wrap="none" rtlCol="0">
            <a:spAutoFit/>
          </a:bodyPr>
          <a:lstStyle/>
          <a:p>
            <a:r>
              <a:rPr lang="en-US" sz="2800">
                <a:latin typeface="Times New Roman" pitchFamily="18" charset="0"/>
                <a:cs typeface="Times New Roman" pitchFamily="18" charset="0"/>
              </a:rPr>
              <a:t>Chiều dài</a:t>
            </a:r>
          </a:p>
        </p:txBody>
      </p:sp>
      <p:cxnSp>
        <p:nvCxnSpPr>
          <p:cNvPr id="11" name="Straight Arrow Connector 10"/>
          <p:cNvCxnSpPr/>
          <p:nvPr/>
        </p:nvCxnSpPr>
        <p:spPr>
          <a:xfrm>
            <a:off x="6438900" y="3143250"/>
            <a:ext cx="1905000" cy="285750"/>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230978" y="4376785"/>
            <a:ext cx="5753100" cy="523220"/>
          </a:xfrm>
          <a:prstGeom prst="rect">
            <a:avLst/>
          </a:prstGeom>
          <a:noFill/>
        </p:spPr>
        <p:txBody>
          <a:bodyPr wrap="square" rtlCol="0">
            <a:spAutoFit/>
          </a:bodyPr>
          <a:lstStyle/>
          <a:p>
            <a:r>
              <a:rPr lang="fr-FR" sz="2800" b="1" dirty="0" err="1">
                <a:solidFill>
                  <a:srgbClr val="FF0000"/>
                </a:solidFill>
                <a:latin typeface="Times New Roman" pitchFamily="18" charset="0"/>
                <a:cs typeface="Times New Roman" pitchFamily="18" charset="0"/>
              </a:rPr>
              <a:t>Chọn</a:t>
            </a:r>
            <a:r>
              <a:rPr lang="fr-FR" sz="2800" b="1" dirty="0">
                <a:solidFill>
                  <a:srgbClr val="FF0000"/>
                </a:solidFill>
                <a:latin typeface="Times New Roman" pitchFamily="18" charset="0"/>
                <a:cs typeface="Times New Roman" pitchFamily="18" charset="0"/>
              </a:rPr>
              <a:t> gang </a:t>
            </a:r>
            <a:r>
              <a:rPr lang="fr-FR" sz="2800" b="1" dirty="0" err="1">
                <a:solidFill>
                  <a:srgbClr val="FF0000"/>
                </a:solidFill>
                <a:latin typeface="Times New Roman" pitchFamily="18" charset="0"/>
                <a:cs typeface="Times New Roman" pitchFamily="18" charset="0"/>
              </a:rPr>
              <a:t>tay</a:t>
            </a:r>
            <a:r>
              <a:rPr lang="fr-FR" sz="2800" b="1" dirty="0">
                <a:solidFill>
                  <a:srgbClr val="FF0000"/>
                </a:solidFill>
                <a:latin typeface="Times New Roman" pitchFamily="18" charset="0"/>
                <a:cs typeface="Times New Roman" pitchFamily="18" charset="0"/>
              </a:rPr>
              <a:t> </a:t>
            </a:r>
            <a:r>
              <a:rPr lang="fr-FR" sz="2800" b="1" dirty="0" err="1">
                <a:solidFill>
                  <a:srgbClr val="FF0000"/>
                </a:solidFill>
                <a:latin typeface="Times New Roman" pitchFamily="18" charset="0"/>
                <a:cs typeface="Times New Roman" pitchFamily="18" charset="0"/>
              </a:rPr>
              <a:t>làm</a:t>
            </a:r>
            <a:r>
              <a:rPr lang="fr-FR" sz="2800" b="1" dirty="0">
                <a:solidFill>
                  <a:srgbClr val="FF0000"/>
                </a:solidFill>
                <a:latin typeface="Times New Roman" pitchFamily="18" charset="0"/>
                <a:cs typeface="Times New Roman" pitchFamily="18" charset="0"/>
              </a:rPr>
              <a:t> </a:t>
            </a:r>
            <a:r>
              <a:rPr lang="fr-FR" sz="2800" b="1" dirty="0" err="1">
                <a:solidFill>
                  <a:srgbClr val="FF0000"/>
                </a:solidFill>
                <a:latin typeface="Times New Roman" pitchFamily="18" charset="0"/>
                <a:cs typeface="Times New Roman" pitchFamily="18" charset="0"/>
              </a:rPr>
              <a:t>đơn</a:t>
            </a:r>
            <a:r>
              <a:rPr lang="fr-FR" sz="2800" b="1" dirty="0">
                <a:solidFill>
                  <a:srgbClr val="FF0000"/>
                </a:solidFill>
                <a:latin typeface="Times New Roman" pitchFamily="18" charset="0"/>
                <a:cs typeface="Times New Roman" pitchFamily="18" charset="0"/>
              </a:rPr>
              <a:t> </a:t>
            </a:r>
            <a:r>
              <a:rPr lang="fr-FR" sz="2800" b="1" dirty="0" err="1">
                <a:solidFill>
                  <a:srgbClr val="FF0000"/>
                </a:solidFill>
                <a:latin typeface="Times New Roman" pitchFamily="18" charset="0"/>
                <a:cs typeface="Times New Roman" pitchFamily="18" charset="0"/>
              </a:rPr>
              <a:t>vị</a:t>
            </a:r>
            <a:r>
              <a:rPr lang="fr-FR" sz="2800" b="1" dirty="0">
                <a:solidFill>
                  <a:srgbClr val="FF0000"/>
                </a:solidFill>
                <a:latin typeface="Times New Roman" pitchFamily="18" charset="0"/>
                <a:cs typeface="Times New Roman" pitchFamily="18" charset="0"/>
              </a:rPr>
              <a:t> </a:t>
            </a:r>
            <a:r>
              <a:rPr lang="fr-FR" sz="2800" b="1" dirty="0" err="1">
                <a:solidFill>
                  <a:srgbClr val="FF0000"/>
                </a:solidFill>
                <a:latin typeface="Times New Roman" pitchFamily="18" charset="0"/>
                <a:cs typeface="Times New Roman" pitchFamily="18" charset="0"/>
              </a:rPr>
              <a:t>đo</a:t>
            </a:r>
            <a:r>
              <a:rPr lang="fr-FR" sz="2800" b="1" dirty="0">
                <a:solidFill>
                  <a:srgbClr val="FF0000"/>
                </a:solidFill>
                <a:latin typeface="Times New Roman" pitchFamily="18" charset="0"/>
                <a:cs typeface="Times New Roman" pitchFamily="18" charset="0"/>
              </a:rPr>
              <a:t> </a:t>
            </a:r>
            <a:r>
              <a:rPr lang="fr-FR" sz="2800" b="1" dirty="0" err="1">
                <a:solidFill>
                  <a:srgbClr val="FF0000"/>
                </a:solidFill>
                <a:latin typeface="Times New Roman" pitchFamily="18" charset="0"/>
                <a:cs typeface="Times New Roman" pitchFamily="18" charset="0"/>
              </a:rPr>
              <a:t>độ</a:t>
            </a:r>
            <a:r>
              <a:rPr lang="fr-FR" sz="2800" b="1" dirty="0">
                <a:solidFill>
                  <a:srgbClr val="FF0000"/>
                </a:solidFill>
                <a:latin typeface="Times New Roman" pitchFamily="18" charset="0"/>
                <a:cs typeface="Times New Roman" pitchFamily="18" charset="0"/>
              </a:rPr>
              <a:t> </a:t>
            </a:r>
            <a:r>
              <a:rPr lang="fr-FR" sz="2800" b="1" dirty="0" err="1">
                <a:solidFill>
                  <a:srgbClr val="FF0000"/>
                </a:solidFill>
                <a:latin typeface="Times New Roman" pitchFamily="18" charset="0"/>
                <a:cs typeface="Times New Roman" pitchFamily="18" charset="0"/>
              </a:rPr>
              <a:t>dài</a:t>
            </a:r>
            <a:r>
              <a:rPr lang="fr-FR" sz="2800" b="1" dirty="0">
                <a:solidFill>
                  <a:srgbClr val="FF0000"/>
                </a:solidFill>
                <a:latin typeface="Times New Roman" pitchFamily="18" charset="0"/>
                <a:cs typeface="Times New Roman" pitchFamily="18" charset="0"/>
              </a:rPr>
              <a:t>.</a:t>
            </a:r>
            <a:endParaRPr lang="en-US" sz="2800" b="1" dirty="0">
              <a:solidFill>
                <a:srgbClr val="FF0000"/>
              </a:solidFill>
              <a:latin typeface="Times New Roman" pitchFamily="18" charset="0"/>
              <a:cs typeface="Times New Roman" pitchFamily="18" charset="0"/>
            </a:endParaRPr>
          </a:p>
        </p:txBody>
      </p:sp>
      <p:sp>
        <p:nvSpPr>
          <p:cNvPr id="13" name="Round Diagonal Corner Rectangle 12"/>
          <p:cNvSpPr/>
          <p:nvPr/>
        </p:nvSpPr>
        <p:spPr>
          <a:xfrm>
            <a:off x="201362" y="1225893"/>
            <a:ext cx="4495800" cy="400050"/>
          </a:xfrm>
          <a:prstGeom prst="round2DiagRect">
            <a:avLst>
              <a:gd name="adj1" fmla="val 0"/>
              <a:gd name="adj2" fmla="val 50000"/>
            </a:avLst>
          </a:prstGeom>
          <a:ln w="28575">
            <a:solidFill>
              <a:srgbClr val="5C17F5"/>
            </a:solidFill>
            <a:prstDash val="sysDash"/>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dirty="0">
                <a:latin typeface="Times New Roman" pitchFamily="18" charset="0"/>
                <a:cs typeface="Times New Roman" pitchFamily="18" charset="0"/>
              </a:rPr>
              <a:t>2)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dài</a:t>
            </a:r>
            <a:r>
              <a:rPr lang="en-US" sz="2800" dirty="0">
                <a:latin typeface="Times New Roman" pitchFamily="18" charset="0"/>
                <a:cs typeface="Times New Roman" pitchFamily="18" charset="0"/>
              </a:rPr>
              <a:t> </a:t>
            </a:r>
          </a:p>
        </p:txBody>
      </p:sp>
      <p:sp>
        <p:nvSpPr>
          <p:cNvPr id="14" name="Rectangle 13">
            <a:extLst>
              <a:ext uri="{FF2B5EF4-FFF2-40B4-BE49-F238E27FC236}">
                <a16:creationId xmlns:a16="http://schemas.microsoft.com/office/drawing/2014/main" xmlns="" id="{09A619FD-91FD-4E6E-985D-AC4667708B46}"/>
              </a:ext>
            </a:extLst>
          </p:cNvPr>
          <p:cNvSpPr/>
          <p:nvPr/>
        </p:nvSpPr>
        <p:spPr>
          <a:xfrm>
            <a:off x="478924" y="-47564"/>
            <a:ext cx="8436476" cy="1077218"/>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32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Tiết</a:t>
            </a:r>
            <a:r>
              <a:rPr lang="en-US" sz="32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35 - BÀI 34: </a:t>
            </a:r>
          </a:p>
          <a:p>
            <a:pPr algn="ctr"/>
            <a:r>
              <a:rPr lang="en-US" sz="32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ĐoẠN</a:t>
            </a:r>
            <a:r>
              <a:rPr lang="en-US" sz="32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THẲNG. ĐỘ DÀI ĐOẠN THẲNG (T2)</a:t>
            </a:r>
            <a:endParaRPr lang="en-US" sz="3200" b="1" cap="all" spc="0"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70" decel="100000"/>
                                        <p:tgtEl>
                                          <p:spTgt spid="13"/>
                                        </p:tgtEl>
                                      </p:cBhvr>
                                    </p:animEffect>
                                    <p:animScale>
                                      <p:cBhvr>
                                        <p:cTn id="8" dur="770" decel="100000"/>
                                        <p:tgtEl>
                                          <p:spTgt spid="13"/>
                                        </p:tgtEl>
                                      </p:cBhvr>
                                      <p:from x="10000" y="10000"/>
                                      <p:to x="200000" y="450000"/>
                                    </p:animScale>
                                    <p:animScale>
                                      <p:cBhvr>
                                        <p:cTn id="9" dur="1230" accel="100000" fill="hold">
                                          <p:stCondLst>
                                            <p:cond delay="770"/>
                                          </p:stCondLst>
                                        </p:cTn>
                                        <p:tgtEl>
                                          <p:spTgt spid="13"/>
                                        </p:tgtEl>
                                      </p:cBhvr>
                                      <p:from x="200000" y="450000"/>
                                      <p:to x="100000" y="100000"/>
                                    </p:animScale>
                                    <p:set>
                                      <p:cBhvr>
                                        <p:cTn id="10" dur="770" fill="hold"/>
                                        <p:tgtEl>
                                          <p:spTgt spid="13"/>
                                        </p:tgtEl>
                                        <p:attrNameLst>
                                          <p:attrName>ppt_x</p:attrName>
                                        </p:attrNameLst>
                                      </p:cBhvr>
                                      <p:to>
                                        <p:strVal val="(0.5)"/>
                                      </p:to>
                                    </p:set>
                                    <p:anim from="(0.5)" to="(#ppt_x)" calcmode="lin" valueType="num">
                                      <p:cBhvr>
                                        <p:cTn id="11" dur="1230" accel="100000" fill="hold">
                                          <p:stCondLst>
                                            <p:cond delay="770"/>
                                          </p:stCondLst>
                                        </p:cTn>
                                        <p:tgtEl>
                                          <p:spTgt spid="13"/>
                                        </p:tgtEl>
                                        <p:attrNameLst>
                                          <p:attrName>ppt_x</p:attrName>
                                        </p:attrNameLst>
                                      </p:cBhvr>
                                    </p:anim>
                                    <p:set>
                                      <p:cBhvr>
                                        <p:cTn id="12" dur="770" fill="hold"/>
                                        <p:tgtEl>
                                          <p:spTgt spid="13"/>
                                        </p:tgtEl>
                                        <p:attrNameLst>
                                          <p:attrName>ppt_y</p:attrName>
                                        </p:attrNameLst>
                                      </p:cBhvr>
                                      <p:to>
                                        <p:strVal val="(#ppt_y+0.4)"/>
                                      </p:to>
                                    </p:set>
                                    <p:anim from="(#ppt_y+0.4)" to="(#ppt_y)" calcmode="lin" valueType="num">
                                      <p:cBhvr>
                                        <p:cTn id="13" dur="1230" accel="100000" fill="hold">
                                          <p:stCondLst>
                                            <p:cond delay="770"/>
                                          </p:stCondLst>
                                        </p:cTn>
                                        <p:tgtEl>
                                          <p:spTgt spid="13"/>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par>
                                <p:cTn id="25" presetID="3" presetClass="entr" presetSubtype="1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par>
                                <p:cTn id="28" presetID="3" presetClass="entr" presetSubtype="10" fill="hold" nodeType="withEffect">
                                  <p:stCondLst>
                                    <p:cond delay="0"/>
                                  </p:stCondLst>
                                  <p:childTnLst>
                                    <p:set>
                                      <p:cBhvr>
                                        <p:cTn id="29" dur="1" fill="hold">
                                          <p:stCondLst>
                                            <p:cond delay="0"/>
                                          </p:stCondLst>
                                        </p:cTn>
                                        <p:tgtEl>
                                          <p:spTgt spid="23554"/>
                                        </p:tgtEl>
                                        <p:attrNameLst>
                                          <p:attrName>style.visibility</p:attrName>
                                        </p:attrNameLst>
                                      </p:cBhvr>
                                      <p:to>
                                        <p:strVal val="visible"/>
                                      </p:to>
                                    </p:set>
                                    <p:animEffect transition="in" filter="blinds(horizontal)">
                                      <p:cBhvr>
                                        <p:cTn id="30" dur="500"/>
                                        <p:tgtEl>
                                          <p:spTgt spid="23554"/>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linds(horizontal)">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9" grpId="0"/>
      <p:bldP spid="12" grpId="0"/>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Untitled.png"/>
          <p:cNvPicPr>
            <a:picLocks noChangeAspect="1"/>
          </p:cNvPicPr>
          <p:nvPr/>
        </p:nvPicPr>
        <p:blipFill>
          <a:blip r:embed="rId2" cstate="print"/>
          <a:stretch>
            <a:fillRect/>
          </a:stretch>
        </p:blipFill>
        <p:spPr>
          <a:xfrm>
            <a:off x="592785" y="2418129"/>
            <a:ext cx="4377549" cy="2457979"/>
          </a:xfrm>
          <a:prstGeom prst="rect">
            <a:avLst/>
          </a:prstGeom>
        </p:spPr>
      </p:pic>
      <p:sp>
        <p:nvSpPr>
          <p:cNvPr id="6" name="Rounded Rectangle 5"/>
          <p:cNvSpPr/>
          <p:nvPr/>
        </p:nvSpPr>
        <p:spPr>
          <a:xfrm>
            <a:off x="327345" y="1000235"/>
            <a:ext cx="1192360" cy="384495"/>
          </a:xfrm>
          <a:prstGeom prst="roundRect">
            <a:avLst>
              <a:gd name="adj" fmla="val 44327"/>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latin typeface="Times New Roman" pitchFamily="18" charset="0"/>
                <a:cs typeface="Times New Roman" pitchFamily="18" charset="0"/>
              </a:rPr>
              <a:t>HĐ 4</a:t>
            </a:r>
          </a:p>
        </p:txBody>
      </p:sp>
      <p:sp>
        <p:nvSpPr>
          <p:cNvPr id="7" name="TextBox 6"/>
          <p:cNvSpPr txBox="1"/>
          <p:nvPr/>
        </p:nvSpPr>
        <p:spPr>
          <a:xfrm>
            <a:off x="923525" y="1412513"/>
            <a:ext cx="7696200" cy="954107"/>
          </a:xfrm>
          <a:prstGeom prst="rect">
            <a:avLst/>
          </a:prstGeom>
          <a:noFill/>
        </p:spPr>
        <p:txBody>
          <a:bodyPr wrap="square" rtlCol="0">
            <a:spAutoFit/>
          </a:bodyPr>
          <a:lstStyle/>
          <a:p>
            <a:r>
              <a:rPr lang="vi-VN" sz="2800" dirty="0">
                <a:latin typeface="Times New Roman" pitchFamily="18" charset="0"/>
                <a:cs typeface="Times New Roman" pitchFamily="18" charset="0"/>
              </a:rPr>
              <a:t>Mở trang cuối cuốn của sách giáo khoa, em sẽ thấy thông tin về khổ sách là 19x26,5 cm.</a:t>
            </a:r>
            <a:endParaRPr lang="en-US" sz="2800" dirty="0">
              <a:latin typeface="Times New Roman" pitchFamily="18" charset="0"/>
              <a:cs typeface="Times New Roman" pitchFamily="18" charset="0"/>
            </a:endParaRPr>
          </a:p>
        </p:txBody>
      </p:sp>
      <p:sp>
        <p:nvSpPr>
          <p:cNvPr id="8" name="TextBox 7"/>
          <p:cNvSpPr txBox="1"/>
          <p:nvPr/>
        </p:nvSpPr>
        <p:spPr>
          <a:xfrm>
            <a:off x="5448300" y="4019550"/>
            <a:ext cx="3307316" cy="954107"/>
          </a:xfrm>
          <a:prstGeom prst="rect">
            <a:avLst/>
          </a:prstGeom>
          <a:noFill/>
        </p:spPr>
        <p:txBody>
          <a:bodyPr wrap="none" rtlCol="0">
            <a:spAutoFit/>
          </a:bodyPr>
          <a:lstStyle/>
          <a:p>
            <a:r>
              <a:rPr lang="vi-VN" sz="2800" b="1">
                <a:solidFill>
                  <a:srgbClr val="0070C0"/>
                </a:solidFill>
                <a:latin typeface="Times New Roman" pitchFamily="18" charset="0"/>
                <a:cs typeface="Times New Roman" pitchFamily="18" charset="0"/>
              </a:rPr>
              <a:t>Chiều rộng là 19 cm</a:t>
            </a:r>
          </a:p>
          <a:p>
            <a:r>
              <a:rPr lang="vi-VN" sz="2800" b="1">
                <a:solidFill>
                  <a:srgbClr val="0070C0"/>
                </a:solidFill>
                <a:latin typeface="Times New Roman" pitchFamily="18" charset="0"/>
                <a:cs typeface="Times New Roman" pitchFamily="18" charset="0"/>
              </a:rPr>
              <a:t>Chiều dài là 26,5 cm</a:t>
            </a:r>
            <a:endParaRPr lang="en-US" sz="2800" b="1">
              <a:solidFill>
                <a:srgbClr val="0070C0"/>
              </a:solidFill>
              <a:latin typeface="Times New Roman" pitchFamily="18" charset="0"/>
              <a:cs typeface="Times New Roman" pitchFamily="18" charset="0"/>
            </a:endParaRPr>
          </a:p>
        </p:txBody>
      </p:sp>
      <p:sp>
        <p:nvSpPr>
          <p:cNvPr id="9" name="TextBox 8"/>
          <p:cNvSpPr txBox="1"/>
          <p:nvPr/>
        </p:nvSpPr>
        <p:spPr>
          <a:xfrm>
            <a:off x="5372100" y="2952750"/>
            <a:ext cx="3581400" cy="954107"/>
          </a:xfrm>
          <a:prstGeom prst="rect">
            <a:avLst/>
          </a:prstGeom>
          <a:noFill/>
        </p:spPr>
        <p:txBody>
          <a:bodyPr wrap="square" rtlCol="0">
            <a:spAutoFit/>
          </a:bodyPr>
          <a:lstStyle/>
          <a:p>
            <a:r>
              <a:rPr lang="vi-VN" sz="2800" b="1">
                <a:solidFill>
                  <a:srgbClr val="FF0000"/>
                </a:solidFill>
                <a:latin typeface="Times New Roman" pitchFamily="18" charset="0"/>
                <a:cs typeface="Times New Roman" pitchFamily="18" charset="0"/>
              </a:rPr>
              <a:t>C</a:t>
            </a:r>
            <a:r>
              <a:rPr lang="fr-FR" sz="2800" b="1">
                <a:solidFill>
                  <a:srgbClr val="FF0000"/>
                </a:solidFill>
                <a:latin typeface="Times New Roman" pitchFamily="18" charset="0"/>
                <a:cs typeface="Times New Roman" pitchFamily="18" charset="0"/>
              </a:rPr>
              <a:t>họn đoạn 1 xentimet làm đơn vị </a:t>
            </a:r>
            <a:endParaRPr lang="en-US" sz="2800" b="1">
              <a:solidFill>
                <a:srgbClr val="FF0000"/>
              </a:solidFill>
              <a:latin typeface="Times New Roman" pitchFamily="18" charset="0"/>
              <a:cs typeface="Times New Roman" pitchFamily="18" charset="0"/>
            </a:endParaRPr>
          </a:p>
        </p:txBody>
      </p:sp>
      <p:cxnSp>
        <p:nvCxnSpPr>
          <p:cNvPr id="11" name="Straight Arrow Connector 10"/>
          <p:cNvCxnSpPr/>
          <p:nvPr/>
        </p:nvCxnSpPr>
        <p:spPr>
          <a:xfrm flipV="1">
            <a:off x="2133600" y="4324350"/>
            <a:ext cx="3352800" cy="3429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095500" y="4705350"/>
            <a:ext cx="3467100" cy="762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xmlns="" id="{34D00F54-1B57-45AD-9B00-7FA4B3FFAE28}"/>
              </a:ext>
            </a:extLst>
          </p:cNvPr>
          <p:cNvSpPr/>
          <p:nvPr/>
        </p:nvSpPr>
        <p:spPr>
          <a:xfrm>
            <a:off x="517024" y="-79206"/>
            <a:ext cx="8436476" cy="1077218"/>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32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Tiết</a:t>
            </a:r>
            <a:r>
              <a:rPr lang="en-US" sz="32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35 - BÀI 34: </a:t>
            </a:r>
          </a:p>
          <a:p>
            <a:pPr algn="ctr"/>
            <a:r>
              <a:rPr lang="en-US" sz="32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ĐoẠN</a:t>
            </a:r>
            <a:r>
              <a:rPr lang="en-US" sz="32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THẲNG. ĐỘ DÀI ĐOẠN THẲNG (T2)</a:t>
            </a:r>
            <a:endParaRPr lang="en-US" sz="3200" b="1" cap="all" spc="0"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04203136_4038981939547940_194583071182066646_n.jpg"/>
          <p:cNvPicPr>
            <a:picLocks noChangeAspect="1"/>
          </p:cNvPicPr>
          <p:nvPr/>
        </p:nvPicPr>
        <p:blipFill>
          <a:blip r:embed="rId3" cstate="print"/>
          <a:stretch>
            <a:fillRect/>
          </a:stretch>
        </p:blipFill>
        <p:spPr>
          <a:xfrm>
            <a:off x="649662" y="1884998"/>
            <a:ext cx="14752549" cy="1180954"/>
          </a:xfrm>
          <a:prstGeom prst="rect">
            <a:avLst/>
          </a:prstGeom>
        </p:spPr>
      </p:pic>
      <p:grpSp>
        <p:nvGrpSpPr>
          <p:cNvPr id="27" name="Group 26"/>
          <p:cNvGrpSpPr/>
          <p:nvPr/>
        </p:nvGrpSpPr>
        <p:grpSpPr>
          <a:xfrm>
            <a:off x="654690" y="1424138"/>
            <a:ext cx="4187204" cy="523220"/>
            <a:chOff x="654690" y="202980"/>
            <a:chExt cx="4187204" cy="697626"/>
          </a:xfrm>
        </p:grpSpPr>
        <p:cxnSp>
          <p:nvCxnSpPr>
            <p:cNvPr id="3" name="Straight Connector 2"/>
            <p:cNvCxnSpPr/>
            <p:nvPr/>
          </p:nvCxnSpPr>
          <p:spPr>
            <a:xfrm>
              <a:off x="914400" y="793695"/>
              <a:ext cx="3566160"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Oval 4"/>
            <p:cNvSpPr/>
            <p:nvPr/>
          </p:nvSpPr>
          <p:spPr>
            <a:xfrm>
              <a:off x="885120" y="740650"/>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4456785" y="740650"/>
              <a:ext cx="73152" cy="731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654690" y="202980"/>
              <a:ext cx="444352" cy="697626"/>
            </a:xfrm>
            <a:prstGeom prst="rect">
              <a:avLst/>
            </a:prstGeom>
            <a:noFill/>
          </p:spPr>
          <p:txBody>
            <a:bodyPr wrap="none" rtlCol="0">
              <a:spAutoFit/>
            </a:bodyPr>
            <a:lstStyle/>
            <a:p>
              <a:r>
                <a:rPr lang="en-US" sz="2800">
                  <a:latin typeface="Times New Roman" pitchFamily="18" charset="0"/>
                  <a:cs typeface="Times New Roman" pitchFamily="18" charset="0"/>
                </a:rPr>
                <a:t>A</a:t>
              </a:r>
            </a:p>
          </p:txBody>
        </p:sp>
        <p:sp>
          <p:nvSpPr>
            <p:cNvPr id="9" name="TextBox 8"/>
            <p:cNvSpPr txBox="1"/>
            <p:nvPr/>
          </p:nvSpPr>
          <p:spPr>
            <a:xfrm>
              <a:off x="4418380" y="202980"/>
              <a:ext cx="423514" cy="697626"/>
            </a:xfrm>
            <a:prstGeom prst="rect">
              <a:avLst/>
            </a:prstGeom>
            <a:noFill/>
          </p:spPr>
          <p:txBody>
            <a:bodyPr wrap="none" rtlCol="0">
              <a:spAutoFit/>
            </a:bodyPr>
            <a:lstStyle/>
            <a:p>
              <a:r>
                <a:rPr lang="en-US" sz="2800">
                  <a:latin typeface="Times New Roman" pitchFamily="18" charset="0"/>
                  <a:cs typeface="Times New Roman" pitchFamily="18" charset="0"/>
                </a:rPr>
                <a:t>B</a:t>
              </a:r>
            </a:p>
          </p:txBody>
        </p:sp>
      </p:grpSp>
      <p:sp>
        <p:nvSpPr>
          <p:cNvPr id="12" name="TextBox 11"/>
          <p:cNvSpPr txBox="1"/>
          <p:nvPr/>
        </p:nvSpPr>
        <p:spPr>
          <a:xfrm>
            <a:off x="5224886" y="1568157"/>
            <a:ext cx="1771639" cy="523220"/>
          </a:xfrm>
          <a:prstGeom prst="rect">
            <a:avLst/>
          </a:prstGeom>
          <a:noFill/>
        </p:spPr>
        <p:txBody>
          <a:bodyPr wrap="none" rtlCol="0">
            <a:spAutoFit/>
          </a:bodyPr>
          <a:lstStyle/>
          <a:p>
            <a:r>
              <a:rPr lang="en-US" sz="2800">
                <a:latin typeface="Times New Roman" pitchFamily="18" charset="0"/>
                <a:cs typeface="Times New Roman" pitchFamily="18" charset="0"/>
              </a:rPr>
              <a:t>AB = 5 cm</a:t>
            </a:r>
          </a:p>
        </p:txBody>
      </p:sp>
      <p:pic>
        <p:nvPicPr>
          <p:cNvPr id="14" name="Picture 13" descr="206039366_4038982179547916_1120896933304664298_n.jpg"/>
          <p:cNvPicPr>
            <a:picLocks noChangeAspect="1"/>
          </p:cNvPicPr>
          <p:nvPr/>
        </p:nvPicPr>
        <p:blipFill>
          <a:blip r:embed="rId4" cstate="print"/>
          <a:stretch>
            <a:fillRect/>
          </a:stretch>
        </p:blipFill>
        <p:spPr>
          <a:xfrm rot="20787691">
            <a:off x="871004" y="2141956"/>
            <a:ext cx="14930102" cy="1195167"/>
          </a:xfrm>
          <a:prstGeom prst="rect">
            <a:avLst/>
          </a:prstGeom>
        </p:spPr>
      </p:pic>
      <p:grpSp>
        <p:nvGrpSpPr>
          <p:cNvPr id="28" name="Group 27"/>
          <p:cNvGrpSpPr/>
          <p:nvPr/>
        </p:nvGrpSpPr>
        <p:grpSpPr>
          <a:xfrm>
            <a:off x="961931" y="2682213"/>
            <a:ext cx="3478347" cy="1156902"/>
            <a:chOff x="961930" y="1393535"/>
            <a:chExt cx="3478347" cy="1542537"/>
          </a:xfrm>
        </p:grpSpPr>
        <p:cxnSp>
          <p:nvCxnSpPr>
            <p:cNvPr id="10" name="Straight Connector 9"/>
            <p:cNvCxnSpPr/>
            <p:nvPr/>
          </p:nvCxnSpPr>
          <p:spPr>
            <a:xfrm flipV="1">
              <a:off x="1230765" y="1969610"/>
              <a:ext cx="2995590" cy="883315"/>
            </a:xfrm>
            <a:prstGeom prst="line">
              <a:avLst/>
            </a:prstGeom>
          </p:spPr>
          <p:style>
            <a:lnRef idx="2">
              <a:schemeClr val="accent1"/>
            </a:lnRef>
            <a:fillRef idx="0">
              <a:schemeClr val="accent1"/>
            </a:fillRef>
            <a:effectRef idx="1">
              <a:schemeClr val="accent1"/>
            </a:effectRef>
            <a:fontRef idx="minor">
              <a:schemeClr val="tx1"/>
            </a:fontRef>
          </p:style>
        </p:cxnSp>
        <p:sp>
          <p:nvSpPr>
            <p:cNvPr id="19" name="Oval 18"/>
            <p:cNvSpPr/>
            <p:nvPr/>
          </p:nvSpPr>
          <p:spPr>
            <a:xfrm>
              <a:off x="1192360" y="2818178"/>
              <a:ext cx="73152" cy="731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4191608" y="1934863"/>
              <a:ext cx="73152" cy="731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961930" y="2238445"/>
              <a:ext cx="423514" cy="697627"/>
            </a:xfrm>
            <a:prstGeom prst="rect">
              <a:avLst/>
            </a:prstGeom>
            <a:noFill/>
          </p:spPr>
          <p:txBody>
            <a:bodyPr wrap="none" rtlCol="0">
              <a:spAutoFit/>
            </a:bodyPr>
            <a:lstStyle/>
            <a:p>
              <a:r>
                <a:rPr lang="en-US" sz="2800">
                  <a:latin typeface="Times New Roman" pitchFamily="18" charset="0"/>
                  <a:cs typeface="Times New Roman" pitchFamily="18" charset="0"/>
                </a:rPr>
                <a:t>C</a:t>
              </a:r>
            </a:p>
          </p:txBody>
        </p:sp>
        <p:sp>
          <p:nvSpPr>
            <p:cNvPr id="22" name="TextBox 21"/>
            <p:cNvSpPr txBox="1"/>
            <p:nvPr/>
          </p:nvSpPr>
          <p:spPr>
            <a:xfrm>
              <a:off x="3995925" y="1393535"/>
              <a:ext cx="444352" cy="697627"/>
            </a:xfrm>
            <a:prstGeom prst="rect">
              <a:avLst/>
            </a:prstGeom>
            <a:noFill/>
          </p:spPr>
          <p:txBody>
            <a:bodyPr wrap="none" rtlCol="0">
              <a:spAutoFit/>
            </a:bodyPr>
            <a:lstStyle/>
            <a:p>
              <a:r>
                <a:rPr lang="en-US" sz="2800">
                  <a:latin typeface="Times New Roman" pitchFamily="18" charset="0"/>
                  <a:cs typeface="Times New Roman" pitchFamily="18" charset="0"/>
                </a:rPr>
                <a:t>D</a:t>
              </a:r>
            </a:p>
          </p:txBody>
        </p:sp>
      </p:grpSp>
      <p:sp>
        <p:nvSpPr>
          <p:cNvPr id="24" name="TextBox 23"/>
          <p:cNvSpPr txBox="1"/>
          <p:nvPr/>
        </p:nvSpPr>
        <p:spPr>
          <a:xfrm>
            <a:off x="5224886" y="2345859"/>
            <a:ext cx="2161169" cy="523220"/>
          </a:xfrm>
          <a:prstGeom prst="rect">
            <a:avLst/>
          </a:prstGeom>
          <a:noFill/>
        </p:spPr>
        <p:txBody>
          <a:bodyPr wrap="none" rtlCol="0">
            <a:spAutoFit/>
          </a:bodyPr>
          <a:lstStyle/>
          <a:p>
            <a:r>
              <a:rPr lang="en-US" sz="2800" dirty="0">
                <a:latin typeface="Times New Roman" pitchFamily="18" charset="0"/>
                <a:cs typeface="Times New Roman" pitchFamily="18" charset="0"/>
              </a:rPr>
              <a:t>CD = </a:t>
            </a:r>
            <a:r>
              <a:rPr lang="en-US" sz="2800" dirty="0" smtClean="0">
                <a:latin typeface="Times New Roman" pitchFamily="18" charset="0"/>
                <a:cs typeface="Times New Roman" pitchFamily="18" charset="0"/>
              </a:rPr>
              <a:t>4</a:t>
            </a:r>
            <a:r>
              <a:rPr lang="vi-VN" sz="2800" dirty="0" smtClean="0">
                <a:latin typeface="Times New Roman" pitchFamily="18" charset="0"/>
                <a:cs typeface="Times New Roman" pitchFamily="18" charset="0"/>
              </a:rPr>
              <a:t>3</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mm </a:t>
            </a:r>
          </a:p>
        </p:txBody>
      </p:sp>
      <p:pic>
        <p:nvPicPr>
          <p:cNvPr id="29" name="Picture 28" descr="204203136_4038981939547940_194583071182066646_n.jpg"/>
          <p:cNvPicPr>
            <a:picLocks noChangeAspect="1"/>
          </p:cNvPicPr>
          <p:nvPr/>
        </p:nvPicPr>
        <p:blipFill>
          <a:blip r:embed="rId3" cstate="print"/>
          <a:stretch>
            <a:fillRect/>
          </a:stretch>
        </p:blipFill>
        <p:spPr>
          <a:xfrm>
            <a:off x="961930" y="3800710"/>
            <a:ext cx="14752549" cy="1180954"/>
          </a:xfrm>
          <a:prstGeom prst="rect">
            <a:avLst/>
          </a:prstGeom>
        </p:spPr>
      </p:pic>
      <p:sp>
        <p:nvSpPr>
          <p:cNvPr id="23" name="TextBox 22"/>
          <p:cNvSpPr txBox="1"/>
          <p:nvPr/>
        </p:nvSpPr>
        <p:spPr>
          <a:xfrm>
            <a:off x="536787" y="496353"/>
            <a:ext cx="7851637" cy="523220"/>
          </a:xfrm>
          <a:prstGeom prst="rect">
            <a:avLst/>
          </a:prstGeom>
          <a:noFill/>
        </p:spPr>
        <p:txBody>
          <a:bodyPr wrap="none" rtlCol="0">
            <a:spAutoFit/>
          </a:bodyPr>
          <a:lstStyle/>
          <a:p>
            <a:r>
              <a:rPr lang="vi-VN" sz="2800" dirty="0">
                <a:latin typeface="+mj-lt"/>
              </a:rPr>
              <a:t>CÁCH ĐẶT THƯỚC ĐO ĐỘ DÀI ĐOẠN THẲNG </a:t>
            </a:r>
            <a:endParaRPr lang="en-US" sz="2800"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blinds(horizontal)">
                                      <p:cBhvr>
                                        <p:cTn id="13" dur="500"/>
                                        <p:tgtEl>
                                          <p:spTgt spid="2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xit" presetSubtype="10" fill="hold" nodeType="clickEffect">
                                  <p:stCondLst>
                                    <p:cond delay="0"/>
                                  </p:stCondLst>
                                  <p:childTnLst>
                                    <p:animEffect transition="out" filter="blinds(horizontal)">
                                      <p:cBhvr>
                                        <p:cTn id="23" dur="500"/>
                                        <p:tgtEl>
                                          <p:spTgt spid="4"/>
                                        </p:tgtEl>
                                      </p:cBhvr>
                                    </p:animEffect>
                                    <p:set>
                                      <p:cBhvr>
                                        <p:cTn id="24" dur="1" fill="hold">
                                          <p:stCondLst>
                                            <p:cond delay="499"/>
                                          </p:stCondLst>
                                        </p:cTn>
                                        <p:tgtEl>
                                          <p:spTgt spid="4"/>
                                        </p:tgtEl>
                                        <p:attrNameLst>
                                          <p:attrName>style.visibility</p:attrName>
                                        </p:attrNameLst>
                                      </p:cBhvr>
                                      <p:to>
                                        <p:strVal val="hidden"/>
                                      </p:to>
                                    </p:set>
                                  </p:childTnLst>
                                </p:cTn>
                              </p:par>
                              <p:par>
                                <p:cTn id="25" presetID="3"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blinds(horizontal)">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 presetClass="exit" presetSubtype="10" fill="hold" nodeType="clickEffect">
                                  <p:stCondLst>
                                    <p:cond delay="0"/>
                                  </p:stCondLst>
                                  <p:childTnLst>
                                    <p:animEffect transition="out" filter="blinds(horizontal)">
                                      <p:cBhvr>
                                        <p:cTn id="42" dur="500"/>
                                        <p:tgtEl>
                                          <p:spTgt spid="29"/>
                                        </p:tgtEl>
                                      </p:cBhvr>
                                    </p:animEffect>
                                    <p:set>
                                      <p:cBhvr>
                                        <p:cTn id="43" dur="1" fill="hold">
                                          <p:stCondLst>
                                            <p:cond delay="499"/>
                                          </p:stCondLst>
                                        </p:cTn>
                                        <p:tgtEl>
                                          <p:spTgt spid="29"/>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blinds(horizontal)">
                                      <p:cBhvr>
                                        <p:cTn id="54" dur="500"/>
                                        <p:tgtEl>
                                          <p:spTgt spid="24"/>
                                        </p:tgtEl>
                                      </p:cBhvr>
                                    </p:animEffect>
                                  </p:childTnLst>
                                </p:cTn>
                              </p:par>
                              <p:par>
                                <p:cTn id="55" presetID="3" presetClass="exit" presetSubtype="10" fill="hold" nodeType="withEffect">
                                  <p:stCondLst>
                                    <p:cond delay="0"/>
                                  </p:stCondLst>
                                  <p:childTnLst>
                                    <p:animEffect transition="out" filter="blinds(horizontal)">
                                      <p:cBhvr>
                                        <p:cTn id="56" dur="500"/>
                                        <p:tgtEl>
                                          <p:spTgt spid="14"/>
                                        </p:tgtEl>
                                      </p:cBhvr>
                                    </p:animEffect>
                                    <p:set>
                                      <p:cBhvr>
                                        <p:cTn id="5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4"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3DD6CEED-D52B-4AE6-B297-50EDCCE9E97E}"/>
              </a:ext>
            </a:extLst>
          </p:cNvPr>
          <p:cNvSpPr/>
          <p:nvPr/>
        </p:nvSpPr>
        <p:spPr>
          <a:xfrm>
            <a:off x="270640" y="-20538"/>
            <a:ext cx="8436476" cy="1077218"/>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32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Tiết</a:t>
            </a:r>
            <a:r>
              <a:rPr lang="en-US" sz="32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35 - BÀI 34: </a:t>
            </a:r>
          </a:p>
          <a:p>
            <a:pPr algn="ctr"/>
            <a:r>
              <a:rPr lang="en-US" sz="32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ĐoẠN</a:t>
            </a:r>
            <a:r>
              <a:rPr lang="en-US" sz="32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THẲNG. ĐỘ DÀI ĐOẠN THẲNG (T2)</a:t>
            </a:r>
            <a:endParaRPr lang="en-US" sz="3200" b="1" cap="all" spc="0"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2643758"/>
            <a:ext cx="5992813" cy="223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70640" y="1203598"/>
            <a:ext cx="8602720" cy="1384995"/>
          </a:xfrm>
          <a:prstGeom prst="rect">
            <a:avLst/>
          </a:prstGeom>
          <a:noFill/>
        </p:spPr>
        <p:txBody>
          <a:bodyPr wrap="square" rtlCol="0">
            <a:spAutoFit/>
          </a:bodyPr>
          <a:lstStyle/>
          <a:p>
            <a:r>
              <a:rPr lang="en-US" sz="2800" u="sng" dirty="0" err="1">
                <a:latin typeface="Times New Roman" pitchFamily="18" charset="0"/>
                <a:cs typeface="Times New Roman" pitchFamily="18" charset="0"/>
              </a:rPr>
              <a:t>Chú</a:t>
            </a:r>
            <a:r>
              <a:rPr lang="en-US" sz="2800" u="sng" dirty="0">
                <a:latin typeface="Times New Roman" pitchFamily="18" charset="0"/>
                <a:cs typeface="Times New Roman" pitchFamily="18" charset="0"/>
              </a:rPr>
              <a:t> ý: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đ</a:t>
            </a:r>
            <a:r>
              <a:rPr lang="en-US" sz="2800" dirty="0" err="1">
                <a:latin typeface="Times New Roman" pitchFamily="18" charset="0"/>
                <a:cs typeface="Times New Roman" pitchFamily="18" charset="0"/>
              </a:rPr>
              <a:t>oạn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lớn</a:t>
            </a:r>
            <a:r>
              <a:rPr lang="en-US" sz="2800" dirty="0">
                <a:latin typeface="Times New Roman" pitchFamily="18" charset="0"/>
                <a:cs typeface="Times New Roman" pitchFamily="18" charset="0"/>
              </a:rPr>
              <a:t> h</a:t>
            </a:r>
            <a:r>
              <a:rPr lang="vi-VN" sz="2800" dirty="0">
                <a:latin typeface="Times New Roman" pitchFamily="18" charset="0"/>
                <a:cs typeface="Times New Roman" pitchFamily="18" charset="0"/>
              </a:rPr>
              <a:t>ơ</a:t>
            </a:r>
            <a:r>
              <a:rPr lang="en-US" sz="2800" dirty="0">
                <a:latin typeface="Times New Roman" pitchFamily="18" charset="0"/>
                <a:cs typeface="Times New Roman" pitchFamily="18" charset="0"/>
              </a:rPr>
              <a:t>n </a:t>
            </a:r>
            <a:r>
              <a:rPr lang="vi-VN" sz="2800" dirty="0">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a:t>
            </a:r>
            <a:r>
              <a:rPr lang="vi-VN" sz="2800" dirty="0">
                <a:latin typeface="Times New Roman" pitchFamily="18" charset="0"/>
                <a:cs typeface="Times New Roman" pitchFamily="18" charset="0"/>
              </a:rPr>
              <a:t>ước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thẳng</a:t>
            </a:r>
            <a:r>
              <a:rPr lang="en-US" sz="2800" dirty="0">
                <a:latin typeface="Times New Roman" pitchFamily="18" charset="0"/>
                <a:cs typeface="Times New Roman" pitchFamily="18" charset="0"/>
              </a:rPr>
              <a:t>, ta </a:t>
            </a:r>
            <a:r>
              <a:rPr lang="en-US" sz="2800" dirty="0" err="1">
                <a:latin typeface="Times New Roman" pitchFamily="18" charset="0"/>
                <a:cs typeface="Times New Roman" pitchFamily="18" charset="0"/>
              </a:rPr>
              <a:t>vẫn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dùng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a:t>
            </a:r>
            <a:r>
              <a:rPr lang="vi-VN" sz="2800" dirty="0">
                <a:latin typeface="Times New Roman" pitchFamily="18" charset="0"/>
                <a:cs typeface="Times New Roman" pitchFamily="18" charset="0"/>
              </a:rPr>
              <a:t>ước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thảng</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để</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đ</a:t>
            </a:r>
            <a:r>
              <a:rPr lang="en-US" sz="2800" dirty="0">
                <a:latin typeface="Times New Roman" pitchFamily="18" charset="0"/>
                <a:cs typeface="Times New Roman" pitchFamily="18" charset="0"/>
              </a:rPr>
              <a:t>o, </a:t>
            </a:r>
            <a:r>
              <a:rPr lang="en-US" sz="2800" dirty="0" err="1">
                <a:latin typeface="Times New Roman" pitchFamily="18" charset="0"/>
                <a:cs typeface="Times New Roman" pitchFamily="18" charset="0"/>
              </a:rPr>
              <a:t>chẳng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a:t>
            </a:r>
            <a:r>
              <a:rPr lang="vi-VN" sz="2800" dirty="0">
                <a:latin typeface="Times New Roman" pitchFamily="18" charset="0"/>
                <a:cs typeface="Times New Roman" pitchFamily="18" charset="0"/>
              </a:rPr>
              <a:t>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sau</a:t>
            </a:r>
            <a:r>
              <a:rPr lang="en-US" sz="2800" dirty="0">
                <a:latin typeface="Times New Roman" pitchFamily="18" charset="0"/>
                <a:cs typeface="Times New Roman" pitchFamily="18" charset="0"/>
              </a:rPr>
              <a:t>:</a:t>
            </a:r>
          </a:p>
        </p:txBody>
      </p:sp>
      <p:sp>
        <p:nvSpPr>
          <p:cNvPr id="5" name="TextBox 4"/>
          <p:cNvSpPr txBox="1"/>
          <p:nvPr/>
        </p:nvSpPr>
        <p:spPr>
          <a:xfrm>
            <a:off x="6372200" y="2588593"/>
            <a:ext cx="1296144" cy="523220"/>
          </a:xfrm>
          <a:prstGeom prst="rect">
            <a:avLst/>
          </a:prstGeom>
          <a:noFill/>
        </p:spPr>
        <p:txBody>
          <a:bodyPr wrap="square" rtlCol="0">
            <a:spAutoFit/>
          </a:bodyPr>
          <a:lstStyle/>
          <a:p>
            <a:r>
              <a:rPr lang="en-US" sz="2800" b="1" dirty="0">
                <a:latin typeface="Times New Roman" pitchFamily="18" charset="0"/>
                <a:cs typeface="Times New Roman" pitchFamily="18" charset="0"/>
              </a:rPr>
              <a:t>AB =</a:t>
            </a:r>
          </a:p>
        </p:txBody>
      </p:sp>
      <p:sp>
        <p:nvSpPr>
          <p:cNvPr id="7" name="TextBox 6"/>
          <p:cNvSpPr txBox="1"/>
          <p:nvPr/>
        </p:nvSpPr>
        <p:spPr>
          <a:xfrm>
            <a:off x="7322023" y="2588593"/>
            <a:ext cx="1282425" cy="523220"/>
          </a:xfrm>
          <a:prstGeom prst="rect">
            <a:avLst/>
          </a:prstGeom>
          <a:noFill/>
        </p:spPr>
        <p:txBody>
          <a:bodyPr wrap="square" rtlCol="0">
            <a:spAutoFit/>
          </a:bodyPr>
          <a:lstStyle/>
          <a:p>
            <a:r>
              <a:rPr lang="en-US" sz="2800" b="1" dirty="0">
                <a:latin typeface="Times New Roman" pitchFamily="18" charset="0"/>
                <a:cs typeface="Times New Roman" pitchFamily="18" charset="0"/>
              </a:rPr>
              <a:t>AM +</a:t>
            </a:r>
          </a:p>
        </p:txBody>
      </p:sp>
      <p:sp>
        <p:nvSpPr>
          <p:cNvPr id="8" name="TextBox 7"/>
          <p:cNvSpPr txBox="1"/>
          <p:nvPr/>
        </p:nvSpPr>
        <p:spPr>
          <a:xfrm>
            <a:off x="8323589" y="2588593"/>
            <a:ext cx="928931" cy="523220"/>
          </a:xfrm>
          <a:prstGeom prst="rect">
            <a:avLst/>
          </a:prstGeom>
          <a:noFill/>
        </p:spPr>
        <p:txBody>
          <a:bodyPr wrap="square" rtlCol="0">
            <a:spAutoFit/>
          </a:bodyPr>
          <a:lstStyle/>
          <a:p>
            <a:r>
              <a:rPr lang="en-US" sz="2800" b="1" dirty="0">
                <a:latin typeface="Times New Roman" pitchFamily="18" charset="0"/>
                <a:cs typeface="Times New Roman" pitchFamily="18" charset="0"/>
              </a:rPr>
              <a:t>MB</a:t>
            </a:r>
          </a:p>
        </p:txBody>
      </p:sp>
      <p:sp>
        <p:nvSpPr>
          <p:cNvPr id="9" name="TextBox 8"/>
          <p:cNvSpPr txBox="1"/>
          <p:nvPr/>
        </p:nvSpPr>
        <p:spPr>
          <a:xfrm>
            <a:off x="6948264" y="3109117"/>
            <a:ext cx="1935832" cy="523220"/>
          </a:xfrm>
          <a:prstGeom prst="rect">
            <a:avLst/>
          </a:prstGeom>
          <a:noFill/>
        </p:spPr>
        <p:txBody>
          <a:bodyPr wrap="square" rtlCol="0">
            <a:spAutoFit/>
          </a:bodyPr>
          <a:lstStyle/>
          <a:p>
            <a:r>
              <a:rPr lang="en-US" sz="2800" b="1" dirty="0">
                <a:latin typeface="Times New Roman" pitchFamily="18" charset="0"/>
                <a:cs typeface="Times New Roman" pitchFamily="18" charset="0"/>
              </a:rPr>
              <a:t>= 20 + 4</a:t>
            </a:r>
          </a:p>
        </p:txBody>
      </p:sp>
      <p:sp>
        <p:nvSpPr>
          <p:cNvPr id="10" name="TextBox 9"/>
          <p:cNvSpPr txBox="1"/>
          <p:nvPr/>
        </p:nvSpPr>
        <p:spPr>
          <a:xfrm>
            <a:off x="6948264" y="3651870"/>
            <a:ext cx="1935832" cy="523220"/>
          </a:xfrm>
          <a:prstGeom prst="rect">
            <a:avLst/>
          </a:prstGeom>
          <a:noFill/>
        </p:spPr>
        <p:txBody>
          <a:bodyPr wrap="square" rtlCol="0">
            <a:spAutoFit/>
          </a:bodyPr>
          <a:lstStyle/>
          <a:p>
            <a:r>
              <a:rPr lang="en-US" sz="2800" b="1" dirty="0">
                <a:latin typeface="Times New Roman" pitchFamily="18" charset="0"/>
                <a:cs typeface="Times New Roman" pitchFamily="18" charset="0"/>
              </a:rPr>
              <a:t>= 24  (cm)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loud Callout 2"/>
          <p:cNvSpPr/>
          <p:nvPr/>
        </p:nvSpPr>
        <p:spPr>
          <a:xfrm>
            <a:off x="5282180" y="1041886"/>
            <a:ext cx="3343370" cy="1537408"/>
          </a:xfrm>
          <a:prstGeom prst="cloudCallout">
            <a:avLst>
              <a:gd name="adj1" fmla="val -46971"/>
              <a:gd name="adj2" fmla="val 48184"/>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000" dirty="0" err="1">
                <a:latin typeface="Times New Roman" pitchFamily="18" charset="0"/>
                <a:cs typeface="Times New Roman" pitchFamily="18" charset="0"/>
              </a:rPr>
              <a:t>Mỗi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đoạn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thẳng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mấy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độ</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dài</a:t>
            </a:r>
            <a:r>
              <a:rPr lang="en-US" sz="2000" dirty="0">
                <a:latin typeface="Times New Roman" pitchFamily="18" charset="0"/>
                <a:cs typeface="Times New Roman" pitchFamily="18" charset="0"/>
              </a:rPr>
              <a:t>?</a:t>
            </a:r>
          </a:p>
        </p:txBody>
      </p:sp>
      <p:sp>
        <p:nvSpPr>
          <p:cNvPr id="4" name="Horizontal Scroll 3"/>
          <p:cNvSpPr/>
          <p:nvPr/>
        </p:nvSpPr>
        <p:spPr>
          <a:xfrm>
            <a:off x="0" y="2190750"/>
            <a:ext cx="9144000" cy="2933699"/>
          </a:xfrm>
          <a:prstGeom prst="horizontalScroll">
            <a:avLst>
              <a:gd name="adj" fmla="val 9923"/>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sz="2400">
              <a:latin typeface="Times New Roman" pitchFamily="18" charset="0"/>
              <a:cs typeface="Times New Roman" pitchFamily="18" charset="0"/>
            </a:endParaRPr>
          </a:p>
        </p:txBody>
      </p:sp>
      <p:sp>
        <p:nvSpPr>
          <p:cNvPr id="5" name="TextBox 4"/>
          <p:cNvSpPr txBox="1"/>
          <p:nvPr/>
        </p:nvSpPr>
        <p:spPr>
          <a:xfrm>
            <a:off x="561277" y="2645719"/>
            <a:ext cx="4801314" cy="461665"/>
          </a:xfrm>
          <a:prstGeom prst="rect">
            <a:avLst/>
          </a:prstGeom>
          <a:noFill/>
        </p:spPr>
        <p:txBody>
          <a:bodyPr wrap="none" rtlCol="0">
            <a:spAutoFit/>
          </a:bodyPr>
          <a:lstStyle/>
          <a:p>
            <a:r>
              <a:rPr lang="vi-VN" sz="2400" dirty="0">
                <a:latin typeface="Times New Roman" pitchFamily="18" charset="0"/>
                <a:cs typeface="Times New Roman" pitchFamily="18" charset="0"/>
              </a:rPr>
              <a:t>Mỗi đoạn thẳng có một độ dài</a:t>
            </a:r>
            <a:r>
              <a:rPr lang="en-US" sz="2400" dirty="0">
                <a:latin typeface="Times New Roman" pitchFamily="18" charset="0"/>
                <a:cs typeface="Times New Roman" pitchFamily="18" charset="0"/>
              </a:rPr>
              <a:t>.</a:t>
            </a:r>
            <a:r>
              <a:rPr lang="vi-VN" sz="2400" dirty="0">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sp>
        <p:nvSpPr>
          <p:cNvPr id="6" name="Cloud Callout 5"/>
          <p:cNvSpPr/>
          <p:nvPr/>
        </p:nvSpPr>
        <p:spPr>
          <a:xfrm>
            <a:off x="1768435" y="1145807"/>
            <a:ext cx="3152871" cy="1407097"/>
          </a:xfrm>
          <a:prstGeom prst="cloudCallout">
            <a:avLst>
              <a:gd name="adj1" fmla="val -46542"/>
              <a:gd name="adj2" fmla="val 52278"/>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vi-VN" sz="2000" dirty="0">
                <a:latin typeface="Times New Roman" pitchFamily="18" charset="0"/>
                <a:cs typeface="Times New Roman" pitchFamily="18" charset="0"/>
              </a:rPr>
              <a:t>Độ dài của đoạn thẳng là một số gì?</a:t>
            </a:r>
            <a:endParaRPr lang="en-US" sz="2000" dirty="0">
              <a:latin typeface="Times New Roman" pitchFamily="18" charset="0"/>
              <a:cs typeface="Times New Roman" pitchFamily="18" charset="0"/>
            </a:endParaRPr>
          </a:p>
        </p:txBody>
      </p:sp>
      <p:sp>
        <p:nvSpPr>
          <p:cNvPr id="7" name="TextBox 6"/>
          <p:cNvSpPr txBox="1"/>
          <p:nvPr/>
        </p:nvSpPr>
        <p:spPr>
          <a:xfrm>
            <a:off x="608886" y="3100187"/>
            <a:ext cx="8487505" cy="830997"/>
          </a:xfrm>
          <a:prstGeom prst="rect">
            <a:avLst/>
          </a:prstGeom>
          <a:noFill/>
        </p:spPr>
        <p:txBody>
          <a:bodyPr wrap="square" rtlCol="0">
            <a:spAutoFit/>
          </a:bodyPr>
          <a:lstStyle/>
          <a:p>
            <a:r>
              <a:rPr lang="vi-VN" sz="2400" dirty="0">
                <a:latin typeface="Times New Roman" pitchFamily="18" charset="0"/>
                <a:cs typeface="Times New Roman" pitchFamily="18" charset="0"/>
              </a:rPr>
              <a:t>Khi chọn một đơn vị độ dài thì độ dài mỗi đoạn thẳng được biểu diễn một số dương (thường viết kèm đơn vị)</a:t>
            </a:r>
            <a:r>
              <a:rPr lang="en-US" sz="2400" dirty="0">
                <a:latin typeface="Times New Roman" pitchFamily="18" charset="0"/>
                <a:cs typeface="Times New Roman" pitchFamily="18" charset="0"/>
              </a:rPr>
              <a:t>.</a:t>
            </a:r>
          </a:p>
        </p:txBody>
      </p:sp>
      <p:sp>
        <p:nvSpPr>
          <p:cNvPr id="8" name="TextBox 7"/>
          <p:cNvSpPr txBox="1"/>
          <p:nvPr/>
        </p:nvSpPr>
        <p:spPr>
          <a:xfrm>
            <a:off x="571500" y="3917982"/>
            <a:ext cx="8487505" cy="830997"/>
          </a:xfrm>
          <a:prstGeom prst="rect">
            <a:avLst/>
          </a:prstGeom>
          <a:noFill/>
        </p:spPr>
        <p:txBody>
          <a:bodyPr wrap="square" rtlCol="0">
            <a:spAutoFit/>
          </a:bodyPr>
          <a:lstStyle/>
          <a:p>
            <a:r>
              <a:rPr lang="en-US" sz="2400" dirty="0" err="1">
                <a:latin typeface="Times New Roman" pitchFamily="18" charset="0"/>
                <a:cs typeface="Times New Roman" pitchFamily="18" charset="0"/>
              </a:rPr>
              <a:t>Độ</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dài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đoạn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thẳng</a:t>
            </a:r>
            <a:r>
              <a:rPr lang="en-US" sz="2400" dirty="0">
                <a:latin typeface="Times New Roman" pitchFamily="18" charset="0"/>
                <a:cs typeface="Times New Roman" pitchFamily="18" charset="0"/>
              </a:rPr>
              <a:t> AB </a:t>
            </a:r>
            <a:r>
              <a:rPr lang="en-US" sz="2400" dirty="0" err="1">
                <a:latin typeface="Times New Roman" pitchFamily="18" charset="0"/>
                <a:cs typeface="Times New Roman" pitchFamily="18" charset="0"/>
              </a:rPr>
              <a:t>còn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gọi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khoảng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giữa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hai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điểm</a:t>
            </a:r>
            <a:r>
              <a:rPr lang="en-US" sz="2400" dirty="0">
                <a:latin typeface="Times New Roman" pitchFamily="18" charset="0"/>
                <a:cs typeface="Times New Roman" pitchFamily="18" charset="0"/>
              </a:rPr>
              <a:t> A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B. Ta </a:t>
            </a:r>
            <a:r>
              <a:rPr lang="en-US" sz="2400" dirty="0" err="1">
                <a:latin typeface="Times New Roman" pitchFamily="18" charset="0"/>
                <a:cs typeface="Times New Roman" pitchFamily="18" charset="0"/>
              </a:rPr>
              <a:t>quy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ước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khoảng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giữa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hai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điểm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trùng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nhau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bằng</a:t>
            </a:r>
            <a:r>
              <a:rPr lang="en-US" sz="2400" dirty="0">
                <a:latin typeface="Times New Roman" pitchFamily="18" charset="0"/>
                <a:cs typeface="Times New Roman" pitchFamily="18" charset="0"/>
              </a:rPr>
              <a:t> 0.</a:t>
            </a:r>
          </a:p>
        </p:txBody>
      </p:sp>
      <p:sp>
        <p:nvSpPr>
          <p:cNvPr id="10" name="Rectangle 9">
            <a:extLst>
              <a:ext uri="{FF2B5EF4-FFF2-40B4-BE49-F238E27FC236}">
                <a16:creationId xmlns:a16="http://schemas.microsoft.com/office/drawing/2014/main" xmlns="" id="{228A072A-5CC1-4A64-B293-AB7E8840390E}"/>
              </a:ext>
            </a:extLst>
          </p:cNvPr>
          <p:cNvSpPr/>
          <p:nvPr/>
        </p:nvSpPr>
        <p:spPr>
          <a:xfrm>
            <a:off x="353762" y="18747"/>
            <a:ext cx="8436476" cy="1077218"/>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32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Tiết</a:t>
            </a:r>
            <a:r>
              <a:rPr lang="en-US" sz="32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35 - BÀI 34: </a:t>
            </a:r>
          </a:p>
          <a:p>
            <a:pPr algn="ctr"/>
            <a:r>
              <a:rPr lang="en-US" sz="32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ĐoẠN</a:t>
            </a:r>
            <a:r>
              <a:rPr lang="en-US" sz="32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THẲNG. ĐỘ DÀI ĐOẠN THẲNG (T2)</a:t>
            </a:r>
            <a:endParaRPr lang="en-US" sz="3200" b="1" cap="all" spc="0"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xit" presetSubtype="10" fill="hold" grpId="1" nodeType="clickEffect">
                                  <p:stCondLst>
                                    <p:cond delay="0"/>
                                  </p:stCondLst>
                                  <p:childTnLst>
                                    <p:animEffect transition="out" filter="blinds(horizontal)">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linds(horizontal)">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linds(horizontal)">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xit" presetSubtype="10" fill="hold" grpId="1" nodeType="clickEffect">
                                  <p:stCondLst>
                                    <p:cond delay="0"/>
                                  </p:stCondLst>
                                  <p:childTnLst>
                                    <p:animEffect transition="out" filter="blinds(horizontal)">
                                      <p:cBhvr>
                                        <p:cTn id="37" dur="500"/>
                                        <p:tgtEl>
                                          <p:spTgt spid="6"/>
                                        </p:tgtEl>
                                      </p:cBhvr>
                                    </p:animEffect>
                                    <p:set>
                                      <p:cBhvr>
                                        <p:cTn id="38" dur="1" fill="hold">
                                          <p:stCondLst>
                                            <p:cond delay="499"/>
                                          </p:stCondLst>
                                        </p:cTn>
                                        <p:tgtEl>
                                          <p:spTgt spid="6"/>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blinds(horizontal)">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5" grpId="0"/>
      <p:bldP spid="6" grpId="0" animBg="1"/>
      <p:bldP spid="6" grpId="1" animBg="1"/>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4348" y="1055104"/>
            <a:ext cx="3496661"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2800" b="1" dirty="0">
                <a:solidFill>
                  <a:srgbClr val="FF0000"/>
                </a:solidFill>
                <a:latin typeface="+mj-lt"/>
                <a:ea typeface="Times New Roman" pitchFamily="18" charset="0"/>
                <a:cs typeface="Times New Roman" pitchFamily="18" charset="0"/>
              </a:rPr>
              <a:t>2.</a:t>
            </a:r>
            <a:r>
              <a:rPr kumimoji="0" lang="vi-VN" sz="2800" b="1" i="0" u="none" strike="noStrike" cap="none" normalizeH="0" baseline="0" dirty="0">
                <a:ln>
                  <a:noFill/>
                </a:ln>
                <a:solidFill>
                  <a:srgbClr val="FF0000"/>
                </a:solidFill>
                <a:effectLst/>
                <a:latin typeface="+mj-lt"/>
                <a:ea typeface="Times New Roman" pitchFamily="18" charset="0"/>
                <a:cs typeface="Times New Roman" pitchFamily="18" charset="0"/>
              </a:rPr>
              <a:t> Đ</a:t>
            </a:r>
            <a:r>
              <a:rPr kumimoji="0" lang="en-US" sz="2800" b="1" i="0" u="none" strike="noStrike" cap="none" normalizeH="0" baseline="0" dirty="0">
                <a:ln>
                  <a:noFill/>
                </a:ln>
                <a:solidFill>
                  <a:srgbClr val="FF0000"/>
                </a:solidFill>
                <a:effectLst/>
                <a:latin typeface="+mj-lt"/>
                <a:ea typeface="Times New Roman" pitchFamily="18" charset="0"/>
                <a:cs typeface="Times New Roman" pitchFamily="18" charset="0"/>
              </a:rPr>
              <a:t>ộ </a:t>
            </a:r>
            <a:r>
              <a:rPr kumimoji="0" lang="en-US" sz="2800" b="1" i="0" u="none" strike="noStrike" cap="none" normalizeH="0" baseline="0" dirty="0" err="1">
                <a:ln>
                  <a:noFill/>
                </a:ln>
                <a:solidFill>
                  <a:srgbClr val="FF0000"/>
                </a:solidFill>
                <a:effectLst/>
                <a:latin typeface="+mj-lt"/>
                <a:ea typeface="Times New Roman" pitchFamily="18" charset="0"/>
                <a:cs typeface="Times New Roman" pitchFamily="18" charset="0"/>
              </a:rPr>
              <a:t>dài</a:t>
            </a:r>
            <a:r>
              <a:rPr kumimoji="0" lang="en-US" sz="2800" b="1" i="0" u="none" strike="noStrike" cap="none" normalizeH="0" baseline="0" dirty="0">
                <a:ln>
                  <a:noFill/>
                </a:ln>
                <a:solidFill>
                  <a:srgbClr val="FF0000"/>
                </a:solidFill>
                <a:effectLst/>
                <a:latin typeface="+mj-lt"/>
                <a:ea typeface="Times New Roman" pitchFamily="18" charset="0"/>
                <a:cs typeface="Times New Roman" pitchFamily="18" charset="0"/>
              </a:rPr>
              <a:t> </a:t>
            </a:r>
            <a:r>
              <a:rPr kumimoji="0" lang="en-US" sz="2800" b="1" i="0" u="none" strike="noStrike" cap="none" normalizeH="0" baseline="0" dirty="0" err="1">
                <a:ln>
                  <a:noFill/>
                </a:ln>
                <a:solidFill>
                  <a:srgbClr val="FF0000"/>
                </a:solidFill>
                <a:effectLst/>
                <a:latin typeface="+mj-lt"/>
                <a:ea typeface="Times New Roman" pitchFamily="18" charset="0"/>
                <a:cs typeface="Times New Roman" pitchFamily="18" charset="0"/>
              </a:rPr>
              <a:t>đoạn</a:t>
            </a:r>
            <a:r>
              <a:rPr kumimoji="0" lang="en-US" sz="2800" b="1" i="0" u="none" strike="noStrike" cap="none" normalizeH="0" baseline="0" dirty="0">
                <a:ln>
                  <a:noFill/>
                </a:ln>
                <a:solidFill>
                  <a:srgbClr val="FF0000"/>
                </a:solidFill>
                <a:effectLst/>
                <a:latin typeface="+mj-lt"/>
                <a:ea typeface="Times New Roman" pitchFamily="18" charset="0"/>
                <a:cs typeface="Times New Roman" pitchFamily="18" charset="0"/>
              </a:rPr>
              <a:t> </a:t>
            </a:r>
            <a:r>
              <a:rPr kumimoji="0" lang="en-US" sz="2800" b="1" i="0" u="none" strike="noStrike" cap="none" normalizeH="0" baseline="0" dirty="0" err="1">
                <a:ln>
                  <a:noFill/>
                </a:ln>
                <a:solidFill>
                  <a:srgbClr val="FF0000"/>
                </a:solidFill>
                <a:effectLst/>
                <a:latin typeface="+mj-lt"/>
                <a:ea typeface="Times New Roman" pitchFamily="18" charset="0"/>
                <a:cs typeface="Times New Roman" pitchFamily="18" charset="0"/>
              </a:rPr>
              <a:t>thẳng</a:t>
            </a:r>
            <a:endParaRPr kumimoji="0" lang="en-US" sz="2800" b="1" i="0" u="none" strike="noStrike" cap="none" normalizeH="0" baseline="0" dirty="0">
              <a:ln>
                <a:noFill/>
              </a:ln>
              <a:solidFill>
                <a:srgbClr val="FF0000"/>
              </a:solidFill>
              <a:effectLst/>
              <a:latin typeface="+mj-lt"/>
              <a:ea typeface="Times New Roman" pitchFamily="18" charset="0"/>
              <a:cs typeface="Times New Roman" pitchFamily="18" charset="0"/>
            </a:endParaRPr>
          </a:p>
        </p:txBody>
      </p:sp>
      <p:sp>
        <p:nvSpPr>
          <p:cNvPr id="1028" name="Rectangle 4"/>
          <p:cNvSpPr>
            <a:spLocks noChangeArrowheads="1"/>
          </p:cNvSpPr>
          <p:nvPr/>
        </p:nvSpPr>
        <p:spPr bwMode="auto">
          <a:xfrm>
            <a:off x="3539" y="1982208"/>
            <a:ext cx="2998615"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800" b="1" i="0" u="none" strike="noStrike" cap="none" normalizeH="0" baseline="0" dirty="0" err="1">
                <a:ln>
                  <a:noFill/>
                </a:ln>
                <a:solidFill>
                  <a:srgbClr val="FF0000"/>
                </a:solidFill>
                <a:effectLst/>
                <a:latin typeface="Arial" pitchFamily="34" charset="0"/>
                <a:ea typeface="Times New Roman" pitchFamily="18" charset="0"/>
                <a:cs typeface="Times New Roman" pitchFamily="18" charset="0"/>
              </a:rPr>
              <a:t>Nhận</a:t>
            </a:r>
            <a:r>
              <a:rPr kumimoji="0" lang="fr-FR" sz="2800" b="1" i="0" u="none" strike="noStrike" cap="none" normalizeH="0" baseline="0" dirty="0">
                <a:ln>
                  <a:noFill/>
                </a:ln>
                <a:solidFill>
                  <a:srgbClr val="FF0000"/>
                </a:solidFill>
                <a:effectLst/>
                <a:latin typeface="Arial" pitchFamily="34" charset="0"/>
                <a:ea typeface="Times New Roman" pitchFamily="18" charset="0"/>
                <a:cs typeface="Times New Roman" pitchFamily="18" charset="0"/>
              </a:rPr>
              <a:t> </a:t>
            </a:r>
            <a:r>
              <a:rPr kumimoji="0" lang="fr-FR" sz="2800" b="1" i="0" u="none" strike="noStrike" cap="none" normalizeH="0" baseline="0" dirty="0" err="1">
                <a:ln>
                  <a:noFill/>
                </a:ln>
                <a:solidFill>
                  <a:srgbClr val="FF0000"/>
                </a:solidFill>
                <a:effectLst/>
                <a:latin typeface="Arial" pitchFamily="34" charset="0"/>
                <a:ea typeface="Times New Roman" pitchFamily="18" charset="0"/>
                <a:cs typeface="Times New Roman" pitchFamily="18" charset="0"/>
              </a:rPr>
              <a:t>xét</a:t>
            </a:r>
            <a:r>
              <a:rPr lang="fr-FR" sz="2800" b="1" dirty="0">
                <a:solidFill>
                  <a:srgbClr val="FF0000"/>
                </a:solidFill>
                <a:latin typeface="Arial" pitchFamily="34" charset="0"/>
                <a:ea typeface="Times New Roman" pitchFamily="18" charset="0"/>
                <a:cs typeface="Times New Roman" pitchFamily="18" charset="0"/>
              </a:rPr>
              <a:t> – </a:t>
            </a:r>
            <a:r>
              <a:rPr lang="fr-FR" sz="2800" b="1" dirty="0" err="1">
                <a:solidFill>
                  <a:srgbClr val="FF0000"/>
                </a:solidFill>
                <a:latin typeface="Arial" pitchFamily="34" charset="0"/>
                <a:ea typeface="Times New Roman" pitchFamily="18" charset="0"/>
                <a:cs typeface="Times New Roman" pitchFamily="18" charset="0"/>
              </a:rPr>
              <a:t>Sgk</a:t>
            </a:r>
            <a:r>
              <a:rPr lang="fr-FR" sz="2800" b="1" dirty="0">
                <a:solidFill>
                  <a:srgbClr val="FF0000"/>
                </a:solidFill>
                <a:latin typeface="Arial" pitchFamily="34" charset="0"/>
                <a:ea typeface="Times New Roman" pitchFamily="18" charset="0"/>
                <a:cs typeface="Times New Roman" pitchFamily="18" charset="0"/>
              </a:rPr>
              <a:t>.</a:t>
            </a:r>
            <a:r>
              <a:rPr kumimoji="0" lang="fr-FR" sz="2800" b="1" i="0" u="none" strike="noStrike" cap="none" normalizeH="0" baseline="0" dirty="0">
                <a:ln>
                  <a:noFill/>
                </a:ln>
                <a:solidFill>
                  <a:srgbClr val="FF0000"/>
                </a:solidFill>
                <a:effectLst/>
                <a:latin typeface="Arial" pitchFamily="34" charset="0"/>
                <a:ea typeface="Times New Roman" pitchFamily="18" charset="0"/>
                <a:cs typeface="Times New Roman" pitchFamily="18" charset="0"/>
              </a:rPr>
              <a:t> </a:t>
            </a:r>
            <a:endParaRPr kumimoji="0" lang="fr-FR" sz="2800" b="1" i="0" u="none" strike="noStrike" cap="none" normalizeH="0" baseline="0" dirty="0">
              <a:ln>
                <a:noFill/>
              </a:ln>
              <a:solidFill>
                <a:schemeClr val="tx1"/>
              </a:solidFill>
              <a:effectLst/>
              <a:latin typeface="Arial" pitchFamily="34" charset="0"/>
              <a:cs typeface="Arial" pitchFamily="34" charset="0"/>
            </a:endParaRPr>
          </a:p>
        </p:txBody>
      </p:sp>
      <p:sp>
        <p:nvSpPr>
          <p:cNvPr id="1030" name="Rectangle 6"/>
          <p:cNvSpPr>
            <a:spLocks noChangeArrowheads="1"/>
          </p:cNvSpPr>
          <p:nvPr/>
        </p:nvSpPr>
        <p:spPr bwMode="auto">
          <a:xfrm>
            <a:off x="0" y="819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0" i="0" u="none" strike="noStrike" cap="none" normalizeH="0" baseline="0">
                <a:ln>
                  <a:noFill/>
                </a:ln>
                <a:solidFill>
                  <a:schemeClr val="tx1"/>
                </a:solidFill>
                <a:effectLst/>
                <a:latin typeface="Arial" pitchFamily="34" charset="0"/>
                <a:ea typeface="Times New Roman" pitchFamily="18" charset="0"/>
                <a:cs typeface="Times New Roman" pitchFamily="18" charset="0"/>
              </a:rPr>
              <a:t>.</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7" name="Rectangle 1"/>
          <p:cNvSpPr>
            <a:spLocks noChangeArrowheads="1"/>
          </p:cNvSpPr>
          <p:nvPr/>
        </p:nvSpPr>
        <p:spPr bwMode="auto">
          <a:xfrm>
            <a:off x="350" y="2427112"/>
            <a:ext cx="379245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vi-VN" sz="2800" b="1" i="0" u="none" strike="noStrike" cap="none" normalizeH="0" baseline="0" dirty="0">
                <a:ln>
                  <a:noFill/>
                </a:ln>
                <a:solidFill>
                  <a:srgbClr val="FF0000"/>
                </a:solidFill>
                <a:effectLst/>
                <a:latin typeface="+mj-lt"/>
                <a:ea typeface="Times New Roman" pitchFamily="18" charset="0"/>
                <a:cs typeface="Times New Roman" pitchFamily="18" charset="0"/>
              </a:rPr>
              <a:t>b</a:t>
            </a:r>
            <a:r>
              <a:rPr kumimoji="0" lang="fr-FR" sz="2800" b="1" i="0" u="none" strike="noStrike" cap="none" normalizeH="0" baseline="0" dirty="0">
                <a:ln>
                  <a:noFill/>
                </a:ln>
                <a:solidFill>
                  <a:srgbClr val="FF0000"/>
                </a:solidFill>
                <a:effectLst/>
                <a:latin typeface="+mj-lt"/>
                <a:ea typeface="Times New Roman" pitchFamily="18" charset="0"/>
                <a:cs typeface="Times New Roman" pitchFamily="18" charset="0"/>
              </a:rPr>
              <a:t>) </a:t>
            </a:r>
            <a:r>
              <a:rPr lang="en-US" sz="2800" b="1" dirty="0" err="1">
                <a:solidFill>
                  <a:srgbClr val="FF0000"/>
                </a:solidFill>
                <a:latin typeface="+mj-lt"/>
                <a:ea typeface="Times New Roman" pitchFamily="18" charset="0"/>
                <a:cs typeface="Times New Roman" pitchFamily="18" charset="0"/>
              </a:rPr>
              <a:t>Độ</a:t>
            </a:r>
            <a:r>
              <a:rPr lang="en-US" sz="2800" b="1" dirty="0">
                <a:solidFill>
                  <a:srgbClr val="FF0000"/>
                </a:solidFill>
                <a:latin typeface="+mj-lt"/>
                <a:ea typeface="Times New Roman" pitchFamily="18" charset="0"/>
                <a:cs typeface="Times New Roman" pitchFamily="18" charset="0"/>
              </a:rPr>
              <a:t> </a:t>
            </a:r>
            <a:r>
              <a:rPr lang="en-US" sz="2800" b="1" dirty="0" err="1">
                <a:solidFill>
                  <a:srgbClr val="FF0000"/>
                </a:solidFill>
                <a:latin typeface="+mj-lt"/>
                <a:ea typeface="Times New Roman" pitchFamily="18" charset="0"/>
                <a:cs typeface="Times New Roman" pitchFamily="18" charset="0"/>
              </a:rPr>
              <a:t>dài</a:t>
            </a:r>
            <a:r>
              <a:rPr lang="en-US" sz="2800" b="1" dirty="0">
                <a:solidFill>
                  <a:srgbClr val="FF0000"/>
                </a:solidFill>
                <a:latin typeface="+mj-lt"/>
                <a:ea typeface="Times New Roman" pitchFamily="18" charset="0"/>
                <a:cs typeface="Times New Roman" pitchFamily="18" charset="0"/>
              </a:rPr>
              <a:t> </a:t>
            </a:r>
            <a:r>
              <a:rPr lang="en-US" sz="2800" b="1" dirty="0" err="1">
                <a:solidFill>
                  <a:srgbClr val="FF0000"/>
                </a:solidFill>
                <a:latin typeface="+mj-lt"/>
                <a:ea typeface="Times New Roman" pitchFamily="18" charset="0"/>
                <a:cs typeface="Times New Roman" pitchFamily="18" charset="0"/>
              </a:rPr>
              <a:t>đoạn</a:t>
            </a:r>
            <a:r>
              <a:rPr lang="en-US" sz="2800" b="1" dirty="0">
                <a:solidFill>
                  <a:srgbClr val="FF0000"/>
                </a:solidFill>
                <a:latin typeface="+mj-lt"/>
                <a:ea typeface="Times New Roman" pitchFamily="18" charset="0"/>
                <a:cs typeface="Times New Roman" pitchFamily="18" charset="0"/>
              </a:rPr>
              <a:t> </a:t>
            </a:r>
            <a:r>
              <a:rPr lang="en-US" sz="2800" b="1" dirty="0" err="1">
                <a:solidFill>
                  <a:srgbClr val="FF0000"/>
                </a:solidFill>
                <a:latin typeface="+mj-lt"/>
                <a:ea typeface="Times New Roman" pitchFamily="18" charset="0"/>
                <a:cs typeface="Times New Roman" pitchFamily="18" charset="0"/>
              </a:rPr>
              <a:t>thẳng</a:t>
            </a:r>
            <a:endParaRPr kumimoji="0" lang="fr-FR" sz="2800" b="0" i="0" u="none" strike="noStrike" cap="none" normalizeH="0" baseline="0" dirty="0">
              <a:ln>
                <a:noFill/>
              </a:ln>
              <a:solidFill>
                <a:srgbClr val="FF0000"/>
              </a:solidFill>
              <a:effectLst/>
              <a:latin typeface="+mj-lt"/>
              <a:cs typeface="Arial" pitchFamily="34" charset="0"/>
            </a:endParaRPr>
          </a:p>
        </p:txBody>
      </p:sp>
      <p:sp>
        <p:nvSpPr>
          <p:cNvPr id="10" name="Rectangle 1">
            <a:extLst>
              <a:ext uri="{FF2B5EF4-FFF2-40B4-BE49-F238E27FC236}">
                <a16:creationId xmlns:a16="http://schemas.microsoft.com/office/drawing/2014/main" xmlns="" id="{68924E0A-D720-401C-893D-4005CA94E2BC}"/>
              </a:ext>
            </a:extLst>
          </p:cNvPr>
          <p:cNvSpPr>
            <a:spLocks noChangeArrowheads="1"/>
          </p:cNvSpPr>
          <p:nvPr/>
        </p:nvSpPr>
        <p:spPr bwMode="auto">
          <a:xfrm>
            <a:off x="0" y="1479498"/>
            <a:ext cx="4253309"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sz="2800" b="1" dirty="0">
                <a:solidFill>
                  <a:srgbClr val="FF0000"/>
                </a:solidFill>
                <a:latin typeface="+mj-lt"/>
                <a:ea typeface="Times New Roman" pitchFamily="18" charset="0"/>
                <a:cs typeface="Times New Roman" pitchFamily="18" charset="0"/>
              </a:rPr>
              <a:t>a</a:t>
            </a:r>
            <a:r>
              <a:rPr kumimoji="0" lang="fr-FR" sz="2800" b="1" i="0" u="none" strike="noStrike" cap="none" normalizeH="0" baseline="0" dirty="0">
                <a:ln>
                  <a:noFill/>
                </a:ln>
                <a:solidFill>
                  <a:srgbClr val="FF0000"/>
                </a:solidFill>
                <a:effectLst/>
                <a:latin typeface="+mj-lt"/>
                <a:ea typeface="Times New Roman" pitchFamily="18" charset="0"/>
                <a:cs typeface="Times New Roman" pitchFamily="18" charset="0"/>
              </a:rPr>
              <a:t>) </a:t>
            </a:r>
            <a:r>
              <a:rPr lang="en-US" sz="2800" b="1" dirty="0" err="1">
                <a:solidFill>
                  <a:srgbClr val="FF0000"/>
                </a:solidFill>
                <a:latin typeface="+mj-lt"/>
                <a:ea typeface="Times New Roman" pitchFamily="18" charset="0"/>
                <a:cs typeface="Times New Roman" pitchFamily="18" charset="0"/>
              </a:rPr>
              <a:t>Độ</a:t>
            </a:r>
            <a:r>
              <a:rPr lang="en-US" sz="2800" b="1" dirty="0">
                <a:solidFill>
                  <a:srgbClr val="FF0000"/>
                </a:solidFill>
                <a:latin typeface="+mj-lt"/>
                <a:ea typeface="Times New Roman" pitchFamily="18" charset="0"/>
                <a:cs typeface="Times New Roman" pitchFamily="18" charset="0"/>
              </a:rPr>
              <a:t> </a:t>
            </a:r>
            <a:r>
              <a:rPr lang="en-US" sz="2800" b="1" dirty="0" err="1">
                <a:solidFill>
                  <a:srgbClr val="FF0000"/>
                </a:solidFill>
                <a:latin typeface="+mj-lt"/>
                <a:ea typeface="Times New Roman" pitchFamily="18" charset="0"/>
                <a:cs typeface="Times New Roman" pitchFamily="18" charset="0"/>
              </a:rPr>
              <a:t>dài</a:t>
            </a:r>
            <a:r>
              <a:rPr lang="en-US" sz="2800" b="1" dirty="0">
                <a:solidFill>
                  <a:srgbClr val="FF0000"/>
                </a:solidFill>
                <a:latin typeface="+mj-lt"/>
                <a:ea typeface="Times New Roman" pitchFamily="18" charset="0"/>
                <a:cs typeface="Times New Roman" pitchFamily="18" charset="0"/>
              </a:rPr>
              <a:t> </a:t>
            </a:r>
            <a:r>
              <a:rPr lang="en-US" sz="2800" b="1" dirty="0" err="1">
                <a:solidFill>
                  <a:srgbClr val="FF0000"/>
                </a:solidFill>
                <a:latin typeface="+mj-lt"/>
                <a:ea typeface="Times New Roman" pitchFamily="18" charset="0"/>
                <a:cs typeface="Times New Roman" pitchFamily="18" charset="0"/>
              </a:rPr>
              <a:t>và</a:t>
            </a:r>
            <a:r>
              <a:rPr lang="en-US" sz="2800" b="1" dirty="0">
                <a:solidFill>
                  <a:srgbClr val="FF0000"/>
                </a:solidFill>
                <a:latin typeface="+mj-lt"/>
                <a:ea typeface="Times New Roman" pitchFamily="18" charset="0"/>
                <a:cs typeface="Times New Roman" pitchFamily="18" charset="0"/>
              </a:rPr>
              <a:t> </a:t>
            </a:r>
            <a:r>
              <a:rPr lang="en-US" sz="2800" b="1" dirty="0" err="1">
                <a:solidFill>
                  <a:srgbClr val="FF0000"/>
                </a:solidFill>
                <a:latin typeface="+mj-lt"/>
                <a:ea typeface="Times New Roman" pitchFamily="18" charset="0"/>
                <a:cs typeface="Times New Roman" pitchFamily="18" charset="0"/>
              </a:rPr>
              <a:t>đơn</a:t>
            </a:r>
            <a:r>
              <a:rPr lang="en-US" sz="2800" b="1" dirty="0">
                <a:solidFill>
                  <a:srgbClr val="FF0000"/>
                </a:solidFill>
                <a:latin typeface="+mj-lt"/>
                <a:ea typeface="Times New Roman" pitchFamily="18" charset="0"/>
                <a:cs typeface="Times New Roman" pitchFamily="18" charset="0"/>
              </a:rPr>
              <a:t> </a:t>
            </a:r>
            <a:r>
              <a:rPr lang="en-US" sz="2800" b="1" dirty="0" err="1">
                <a:solidFill>
                  <a:srgbClr val="FF0000"/>
                </a:solidFill>
                <a:latin typeface="+mj-lt"/>
                <a:ea typeface="Times New Roman" pitchFamily="18" charset="0"/>
                <a:cs typeface="Times New Roman" pitchFamily="18" charset="0"/>
              </a:rPr>
              <a:t>vị</a:t>
            </a:r>
            <a:r>
              <a:rPr lang="en-US" sz="2800" b="1" dirty="0">
                <a:solidFill>
                  <a:srgbClr val="FF0000"/>
                </a:solidFill>
                <a:latin typeface="+mj-lt"/>
                <a:ea typeface="Times New Roman" pitchFamily="18" charset="0"/>
                <a:cs typeface="Times New Roman" pitchFamily="18" charset="0"/>
              </a:rPr>
              <a:t> </a:t>
            </a:r>
            <a:r>
              <a:rPr lang="en-US" sz="2800" b="1" dirty="0" err="1">
                <a:solidFill>
                  <a:srgbClr val="FF0000"/>
                </a:solidFill>
                <a:latin typeface="+mj-lt"/>
                <a:ea typeface="Times New Roman" pitchFamily="18" charset="0"/>
                <a:cs typeface="Times New Roman" pitchFamily="18" charset="0"/>
              </a:rPr>
              <a:t>độ</a:t>
            </a:r>
            <a:r>
              <a:rPr lang="en-US" sz="2800" b="1" dirty="0">
                <a:solidFill>
                  <a:srgbClr val="FF0000"/>
                </a:solidFill>
                <a:latin typeface="+mj-lt"/>
                <a:ea typeface="Times New Roman" pitchFamily="18" charset="0"/>
                <a:cs typeface="Times New Roman" pitchFamily="18" charset="0"/>
              </a:rPr>
              <a:t> </a:t>
            </a:r>
            <a:r>
              <a:rPr lang="en-US" sz="2800" b="1" dirty="0" err="1">
                <a:solidFill>
                  <a:srgbClr val="FF0000"/>
                </a:solidFill>
                <a:latin typeface="+mj-lt"/>
                <a:ea typeface="Times New Roman" pitchFamily="18" charset="0"/>
                <a:cs typeface="Times New Roman" pitchFamily="18" charset="0"/>
              </a:rPr>
              <a:t>dài</a:t>
            </a:r>
            <a:endParaRPr kumimoji="0" lang="fr-FR" sz="2800" b="0" i="0" u="none" strike="noStrike" cap="none" normalizeH="0" baseline="0" dirty="0">
              <a:ln>
                <a:noFill/>
              </a:ln>
              <a:solidFill>
                <a:srgbClr val="FF0000"/>
              </a:solidFill>
              <a:effectLst/>
              <a:latin typeface="+mj-lt"/>
              <a:cs typeface="Arial" pitchFamily="34" charset="0"/>
            </a:endParaRPr>
          </a:p>
        </p:txBody>
      </p:sp>
      <p:sp>
        <p:nvSpPr>
          <p:cNvPr id="11" name="TextBox 10">
            <a:extLst>
              <a:ext uri="{FF2B5EF4-FFF2-40B4-BE49-F238E27FC236}">
                <a16:creationId xmlns:a16="http://schemas.microsoft.com/office/drawing/2014/main" xmlns="" id="{837D399E-7F8F-4BED-BA04-2EC7E3C44FA8}"/>
              </a:ext>
            </a:extLst>
          </p:cNvPr>
          <p:cNvSpPr txBox="1"/>
          <p:nvPr/>
        </p:nvSpPr>
        <p:spPr>
          <a:xfrm>
            <a:off x="238615" y="2851506"/>
            <a:ext cx="4971508" cy="461665"/>
          </a:xfrm>
          <a:prstGeom prst="rect">
            <a:avLst/>
          </a:prstGeom>
          <a:noFill/>
        </p:spPr>
        <p:txBody>
          <a:bodyPr wrap="square" rtlCol="0">
            <a:spAutoFit/>
          </a:bodyPr>
          <a:lstStyle/>
          <a:p>
            <a:r>
              <a:rPr lang="vi-VN" sz="2400" b="1" dirty="0">
                <a:latin typeface="Times New Roman" pitchFamily="18" charset="0"/>
                <a:cs typeface="Times New Roman" pitchFamily="18" charset="0"/>
              </a:rPr>
              <a:t>Mỗi đoạn thẳng có một độ dài</a:t>
            </a:r>
            <a:r>
              <a:rPr lang="en-US" sz="2400" b="1" dirty="0">
                <a:latin typeface="Times New Roman" pitchFamily="18" charset="0"/>
                <a:cs typeface="Times New Roman" pitchFamily="18" charset="0"/>
              </a:rPr>
              <a:t>.</a:t>
            </a:r>
            <a:r>
              <a:rPr lang="vi-VN" sz="2400" b="1" dirty="0">
                <a:latin typeface="Times New Roman" pitchFamily="18" charset="0"/>
                <a:cs typeface="Times New Roman" pitchFamily="18" charset="0"/>
              </a:rPr>
              <a:t>	</a:t>
            </a:r>
            <a:endParaRPr lang="en-US" sz="2400" b="1" dirty="0">
              <a:latin typeface="Times New Roman" pitchFamily="18" charset="0"/>
              <a:cs typeface="Times New Roman" pitchFamily="18" charset="0"/>
            </a:endParaRPr>
          </a:p>
        </p:txBody>
      </p:sp>
      <p:sp>
        <p:nvSpPr>
          <p:cNvPr id="12" name="TextBox 11">
            <a:extLst>
              <a:ext uri="{FF2B5EF4-FFF2-40B4-BE49-F238E27FC236}">
                <a16:creationId xmlns:a16="http://schemas.microsoft.com/office/drawing/2014/main" xmlns="" id="{96576A9D-9358-4CEC-A4AD-304A03EDAB4E}"/>
              </a:ext>
            </a:extLst>
          </p:cNvPr>
          <p:cNvSpPr txBox="1"/>
          <p:nvPr/>
        </p:nvSpPr>
        <p:spPr>
          <a:xfrm>
            <a:off x="248749" y="3296410"/>
            <a:ext cx="8788365" cy="830997"/>
          </a:xfrm>
          <a:prstGeom prst="rect">
            <a:avLst/>
          </a:prstGeom>
          <a:noFill/>
        </p:spPr>
        <p:txBody>
          <a:bodyPr wrap="square" rtlCol="0">
            <a:spAutoFit/>
          </a:bodyPr>
          <a:lstStyle/>
          <a:p>
            <a:r>
              <a:rPr lang="vi-VN" sz="2400" b="1" dirty="0">
                <a:latin typeface="Times New Roman" pitchFamily="18" charset="0"/>
                <a:cs typeface="Times New Roman" pitchFamily="18" charset="0"/>
              </a:rPr>
              <a:t>Khi chọn một đơn vị độ dài thì độ dài mỗi đoạn thẳng được biểu diễn một số dương (thường viết kèm đơn vị)</a:t>
            </a:r>
            <a:r>
              <a:rPr lang="en-US" sz="2400" b="1" dirty="0">
                <a:latin typeface="Times New Roman" pitchFamily="18" charset="0"/>
                <a:cs typeface="Times New Roman" pitchFamily="18" charset="0"/>
              </a:rPr>
              <a:t>.</a:t>
            </a:r>
          </a:p>
        </p:txBody>
      </p:sp>
      <p:sp>
        <p:nvSpPr>
          <p:cNvPr id="13" name="TextBox 12">
            <a:extLst>
              <a:ext uri="{FF2B5EF4-FFF2-40B4-BE49-F238E27FC236}">
                <a16:creationId xmlns:a16="http://schemas.microsoft.com/office/drawing/2014/main" xmlns="" id="{D7E56A7F-1536-46BC-AB57-7C5586696A61}"/>
              </a:ext>
            </a:extLst>
          </p:cNvPr>
          <p:cNvSpPr txBox="1"/>
          <p:nvPr/>
        </p:nvSpPr>
        <p:spPr>
          <a:xfrm>
            <a:off x="238615" y="4110645"/>
            <a:ext cx="8788365" cy="830997"/>
          </a:xfrm>
          <a:prstGeom prst="rect">
            <a:avLst/>
          </a:prstGeom>
          <a:noFill/>
        </p:spPr>
        <p:txBody>
          <a:bodyPr wrap="square" rtlCol="0">
            <a:spAutoFit/>
          </a:bodyPr>
          <a:lstStyle/>
          <a:p>
            <a:r>
              <a:rPr lang="en-US" sz="2400" b="1" dirty="0" err="1">
                <a:latin typeface="Times New Roman" pitchFamily="18" charset="0"/>
                <a:cs typeface="Times New Roman" pitchFamily="18" charset="0"/>
              </a:rPr>
              <a:t>Độ</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dài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đoạn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thẳng</a:t>
            </a:r>
            <a:r>
              <a:rPr lang="en-US" sz="2400" b="1" dirty="0">
                <a:latin typeface="Times New Roman" pitchFamily="18" charset="0"/>
                <a:cs typeface="Times New Roman" pitchFamily="18" charset="0"/>
              </a:rPr>
              <a:t> AB </a:t>
            </a:r>
            <a:r>
              <a:rPr lang="en-US" sz="2400" b="1" dirty="0" err="1">
                <a:latin typeface="Times New Roman" pitchFamily="18" charset="0"/>
                <a:cs typeface="Times New Roman" pitchFamily="18" charset="0"/>
              </a:rPr>
              <a:t>còn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gọi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là</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khoảng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cách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giữa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hai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điểm</a:t>
            </a:r>
            <a:r>
              <a:rPr lang="en-US" sz="2400" b="1" dirty="0">
                <a:latin typeface="Times New Roman" pitchFamily="18" charset="0"/>
                <a:cs typeface="Times New Roman" pitchFamily="18" charset="0"/>
              </a:rPr>
              <a:t> A </a:t>
            </a:r>
            <a:r>
              <a:rPr lang="en-US" sz="2400" b="1" dirty="0" err="1">
                <a:latin typeface="Times New Roman" pitchFamily="18" charset="0"/>
                <a:cs typeface="Times New Roman" pitchFamily="18" charset="0"/>
              </a:rPr>
              <a:t>và</a:t>
            </a:r>
            <a:r>
              <a:rPr lang="en-US" sz="2400" b="1" dirty="0">
                <a:latin typeface="Times New Roman" pitchFamily="18" charset="0"/>
                <a:cs typeface="Times New Roman" pitchFamily="18" charset="0"/>
              </a:rPr>
              <a:t> B. Ta </a:t>
            </a:r>
            <a:r>
              <a:rPr lang="en-US" sz="2400" b="1" dirty="0" err="1">
                <a:latin typeface="Times New Roman" pitchFamily="18" charset="0"/>
                <a:cs typeface="Times New Roman" pitchFamily="18" charset="0"/>
              </a:rPr>
              <a:t>quy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ước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khoảng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cách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giữa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hai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điểm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trùng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nhau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bằng</a:t>
            </a:r>
            <a:r>
              <a:rPr lang="en-US" sz="2400" b="1" dirty="0">
                <a:latin typeface="Times New Roman" pitchFamily="18" charset="0"/>
                <a:cs typeface="Times New Roman" pitchFamily="18" charset="0"/>
              </a:rPr>
              <a:t> 0.</a:t>
            </a:r>
          </a:p>
        </p:txBody>
      </p:sp>
      <p:sp>
        <p:nvSpPr>
          <p:cNvPr id="14" name="Rectangle 13">
            <a:extLst>
              <a:ext uri="{FF2B5EF4-FFF2-40B4-BE49-F238E27FC236}">
                <a16:creationId xmlns:a16="http://schemas.microsoft.com/office/drawing/2014/main" xmlns="" id="{A3E55FAB-B787-4F3E-B8DB-5257601CB8D0}"/>
              </a:ext>
            </a:extLst>
          </p:cNvPr>
          <p:cNvSpPr/>
          <p:nvPr/>
        </p:nvSpPr>
        <p:spPr>
          <a:xfrm>
            <a:off x="78615" y="39441"/>
            <a:ext cx="8436476" cy="1077218"/>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32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Tiết</a:t>
            </a:r>
            <a:r>
              <a:rPr lang="en-US" sz="32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35 - BÀI 34: </a:t>
            </a:r>
          </a:p>
          <a:p>
            <a:pPr algn="ctr"/>
            <a:r>
              <a:rPr lang="en-US" sz="32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ĐoẠN</a:t>
            </a:r>
            <a:r>
              <a:rPr lang="en-US" sz="32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THẲNG. ĐỘ DÀI ĐOẠN THẲNG (T2)</a:t>
            </a:r>
            <a:endParaRPr lang="en-US" sz="3200" b="1" cap="all" spc="0"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97652" y="1306048"/>
            <a:ext cx="5410200" cy="514350"/>
          </a:xfrm>
          <a:prstGeom prst="round2DiagRect">
            <a:avLst>
              <a:gd name="adj1" fmla="val 50000"/>
              <a:gd name="adj2" fmla="val 0"/>
            </a:avLst>
          </a:prstGeom>
          <a:ln w="28575">
            <a:solidFill>
              <a:srgbClr val="FB0BD3"/>
            </a:solidFill>
            <a:prstDash val="sysDash"/>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800" dirty="0">
                <a:latin typeface="Times New Roman" pitchFamily="18" charset="0"/>
                <a:cs typeface="Times New Roman" pitchFamily="18" charset="0"/>
              </a:rPr>
              <a:t>c) So </a:t>
            </a:r>
            <a:r>
              <a:rPr lang="en-US" sz="2800" dirty="0" err="1">
                <a:latin typeface="Times New Roman" pitchFamily="18" charset="0"/>
                <a:cs typeface="Times New Roman" pitchFamily="18" charset="0"/>
              </a:rPr>
              <a:t>sánh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hai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đoạn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thẳng</a:t>
            </a:r>
            <a:endParaRPr lang="en-US" sz="2800" dirty="0">
              <a:latin typeface="Times New Roman" pitchFamily="18" charset="0"/>
              <a:cs typeface="Times New Roman" pitchFamily="18" charset="0"/>
            </a:endParaRPr>
          </a:p>
        </p:txBody>
      </p:sp>
      <p:sp>
        <p:nvSpPr>
          <p:cNvPr id="3" name="Rounded Rectangle 2"/>
          <p:cNvSpPr/>
          <p:nvPr/>
        </p:nvSpPr>
        <p:spPr>
          <a:xfrm>
            <a:off x="94980" y="2011017"/>
            <a:ext cx="1231985" cy="375005"/>
          </a:xfrm>
          <a:prstGeom prst="roundRect">
            <a:avLst>
              <a:gd name="adj" fmla="val 44327"/>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latin typeface="Times New Roman" pitchFamily="18" charset="0"/>
                <a:cs typeface="Times New Roman" pitchFamily="18" charset="0"/>
              </a:rPr>
              <a:t>HĐ 5</a:t>
            </a:r>
          </a:p>
        </p:txBody>
      </p:sp>
      <p:sp>
        <p:nvSpPr>
          <p:cNvPr id="4" name="TextBox 3"/>
          <p:cNvSpPr txBox="1"/>
          <p:nvPr/>
        </p:nvSpPr>
        <p:spPr>
          <a:xfrm>
            <a:off x="87699" y="2446422"/>
            <a:ext cx="9067215" cy="1938992"/>
          </a:xfrm>
          <a:prstGeom prst="rect">
            <a:avLst/>
          </a:prstGeom>
          <a:noFill/>
        </p:spPr>
        <p:txBody>
          <a:bodyPr wrap="square" rtlCol="0">
            <a:spAutoFit/>
          </a:bodyPr>
          <a:lstStyle/>
          <a:p>
            <a:r>
              <a:rPr lang="en-US" sz="2400" dirty="0" err="1">
                <a:latin typeface="Times New Roman" pitchFamily="18" charset="0"/>
                <a:cs typeface="Times New Roman" pitchFamily="18" charset="0"/>
              </a:rPr>
              <a:t>Dựa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kết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đo</a:t>
            </a:r>
            <a:r>
              <a:rPr lang="en-US" sz="2400" dirty="0">
                <a:latin typeface="Times New Roman" pitchFamily="18" charset="0"/>
                <a:cs typeface="Times New Roman" pitchFamily="18" charset="0"/>
              </a:rPr>
              <a:t> ở </a:t>
            </a:r>
            <a:r>
              <a:rPr lang="en-US" sz="2400" dirty="0" err="1">
                <a:latin typeface="Times New Roman" pitchFamily="18" charset="0"/>
                <a:cs typeface="Times New Roman" pitchFamily="18" charset="0"/>
              </a:rPr>
              <a:t>bảng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phụ</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câu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hỏi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sau</a:t>
            </a:r>
            <a:r>
              <a:rPr lang="en-US" sz="2400" dirty="0">
                <a:latin typeface="Times New Roman" pitchFamily="18" charset="0"/>
                <a:cs typeface="Times New Roman" pitchFamily="18" charset="0"/>
              </a:rPr>
              <a:t>:</a:t>
            </a:r>
            <a:endParaRPr lang="vi-VN" sz="2400" dirty="0">
              <a:latin typeface="Times New Roman" pitchFamily="18" charset="0"/>
              <a:cs typeface="Times New Roman" pitchFamily="18" charset="0"/>
            </a:endParaRPr>
          </a:p>
          <a:p>
            <a:pPr marL="342900" indent="-342900">
              <a:buAutoNum type="alphaLcParenR"/>
            </a:pPr>
            <a:r>
              <a:rPr lang="vi-VN" sz="2400" dirty="0">
                <a:latin typeface="Times New Roman" pitchFamily="18" charset="0"/>
                <a:cs typeface="Times New Roman" pitchFamily="18" charset="0"/>
              </a:rPr>
              <a:t>Đoạn thẳng AB có dài bằng đoạn thẳng EG không?</a:t>
            </a:r>
          </a:p>
          <a:p>
            <a:pPr marL="342900" indent="-342900">
              <a:buAutoNum type="alphaLcParenR"/>
            </a:pPr>
            <a:r>
              <a:rPr lang="vi-VN" sz="2400" dirty="0">
                <a:latin typeface="Times New Roman" pitchFamily="18" charset="0"/>
                <a:cs typeface="Times New Roman" pitchFamily="18" charset="0"/>
              </a:rPr>
              <a:t>Trong các đoạn thẳng AB và CD đoạn thẳng nào có độ dài nhỏ hơn?</a:t>
            </a:r>
          </a:p>
          <a:p>
            <a:pPr marL="342900" indent="-342900">
              <a:buAutoNum type="alphaLcParenR"/>
            </a:pPr>
            <a:r>
              <a:rPr lang="vi-VN" sz="2400" dirty="0">
                <a:latin typeface="Times New Roman" pitchFamily="18" charset="0"/>
                <a:cs typeface="Times New Roman" pitchFamily="18" charset="0"/>
              </a:rPr>
              <a:t>Trong các đoạn thẳng CD và EG đoạn thẳng nào có độ dài lớn hơn?</a:t>
            </a:r>
          </a:p>
          <a:p>
            <a:pPr marL="342900" indent="-342900">
              <a:buAutoNum type="alphaLcParenR"/>
            </a:pPr>
            <a:endParaRPr lang="en-US" sz="2400" dirty="0">
              <a:latin typeface="Times New Roman" pitchFamily="18" charset="0"/>
              <a:cs typeface="Times New Roman" pitchFamily="18" charset="0"/>
            </a:endParaRPr>
          </a:p>
        </p:txBody>
      </p:sp>
      <p:sp>
        <p:nvSpPr>
          <p:cNvPr id="5" name="TextBox 4"/>
          <p:cNvSpPr txBox="1"/>
          <p:nvPr/>
        </p:nvSpPr>
        <p:spPr>
          <a:xfrm>
            <a:off x="533400" y="3981450"/>
            <a:ext cx="7772400" cy="830997"/>
          </a:xfrm>
          <a:prstGeom prst="rect">
            <a:avLst/>
          </a:prstGeom>
          <a:noFill/>
        </p:spPr>
        <p:txBody>
          <a:bodyPr wrap="square" rtlCol="0">
            <a:spAutoFit/>
          </a:bodyPr>
          <a:lstStyle/>
          <a:p>
            <a:r>
              <a:rPr lang="en-US" sz="2400" dirty="0" err="1">
                <a:latin typeface="Times New Roman" pitchFamily="18" charset="0"/>
                <a:cs typeface="Times New Roman" pitchFamily="18" charset="0"/>
              </a:rPr>
              <a:t>Trả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lời</a:t>
            </a:r>
            <a:endParaRPr lang="en-US" sz="2400" dirty="0">
              <a:latin typeface="Times New Roman" pitchFamily="18" charset="0"/>
              <a:cs typeface="Times New Roman" pitchFamily="18" charset="0"/>
            </a:endParaRPr>
          </a:p>
          <a:p>
            <a:pPr marL="342900" indent="-342900">
              <a:buAutoNum type="alphaLcParenR"/>
            </a:pPr>
            <a:r>
              <a:rPr lang="en-US" sz="2400" dirty="0">
                <a:latin typeface="Times New Roman" pitchFamily="18" charset="0"/>
                <a:cs typeface="Times New Roman" pitchFamily="18" charset="0"/>
                <a:hlinkClick r:id="rId2" action="ppaction://hlinkfile"/>
              </a:rPr>
              <a:t>AB = EG</a:t>
            </a:r>
            <a:r>
              <a:rPr lang="en-US" sz="2400" dirty="0">
                <a:latin typeface="Times New Roman" pitchFamily="18" charset="0"/>
                <a:cs typeface="Times New Roman" pitchFamily="18" charset="0"/>
              </a:rPr>
              <a:t>. 	b) AB &lt; CD.   c)  CD &gt; EG.</a:t>
            </a:r>
          </a:p>
        </p:txBody>
      </p:sp>
      <p:sp>
        <p:nvSpPr>
          <p:cNvPr id="7" name="Rectangle 6">
            <a:extLst>
              <a:ext uri="{FF2B5EF4-FFF2-40B4-BE49-F238E27FC236}">
                <a16:creationId xmlns:a16="http://schemas.microsoft.com/office/drawing/2014/main" xmlns="" id="{65D108B8-9DA4-4AB2-996B-4AC694674815}"/>
              </a:ext>
            </a:extLst>
          </p:cNvPr>
          <p:cNvSpPr/>
          <p:nvPr/>
        </p:nvSpPr>
        <p:spPr>
          <a:xfrm>
            <a:off x="270640" y="-75"/>
            <a:ext cx="8436476" cy="1077218"/>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32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Tiết</a:t>
            </a:r>
            <a:r>
              <a:rPr lang="en-US" sz="32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35 - BÀI 34: </a:t>
            </a:r>
          </a:p>
          <a:p>
            <a:pPr algn="ctr"/>
            <a:r>
              <a:rPr lang="en-US" sz="32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ĐoẠN</a:t>
            </a:r>
            <a:r>
              <a:rPr lang="en-US" sz="32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THẲNG. ĐỘ DÀI ĐOẠN THẲNG (T2)</a:t>
            </a:r>
            <a:endParaRPr lang="en-US" sz="3200" b="1" cap="all" spc="0"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blinds(horizontal)">
                                      <p:cBhvr>
                                        <p:cTn id="22" dur="500"/>
                                        <p:tgtEl>
                                          <p:spTgt spid="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blinds(horizontal)">
                                      <p:cBhvr>
                                        <p:cTn id="27" dur="500"/>
                                        <p:tgtEl>
                                          <p:spTgt spid="4">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
                                            <p:txEl>
                                              <p:pRg st="3" end="3"/>
                                            </p:txEl>
                                          </p:spTgt>
                                        </p:tgtEl>
                                        <p:attrNameLst>
                                          <p:attrName>style.visibility</p:attrName>
                                        </p:attrNameLst>
                                      </p:cBhvr>
                                      <p:to>
                                        <p:strVal val="visible"/>
                                      </p:to>
                                    </p:set>
                                    <p:animEffect transition="in" filter="blinds(horizontal)">
                                      <p:cBhvr>
                                        <p:cTn id="32" dur="500"/>
                                        <p:tgtEl>
                                          <p:spTgt spid="4">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Effect transition="in" filter="blinds(horizontal)">
                                      <p:cBhvr>
                                        <p:cTn id="37" dur="500"/>
                                        <p:tgtEl>
                                          <p:spTgt spid="5">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5">
                                            <p:txEl>
                                              <p:pRg st="1" end="1"/>
                                            </p:txEl>
                                          </p:spTgt>
                                        </p:tgtEl>
                                        <p:attrNameLst>
                                          <p:attrName>style.visibility</p:attrName>
                                        </p:attrNameLst>
                                      </p:cBhvr>
                                      <p:to>
                                        <p:strVal val="visible"/>
                                      </p:to>
                                    </p:set>
                                    <p:animEffect transition="in" filter="blinds(horizontal)">
                                      <p:cBhvr>
                                        <p:cTn id="4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872664"/>
            <a:ext cx="3496661"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2800" b="1" dirty="0">
                <a:solidFill>
                  <a:srgbClr val="FF0000"/>
                </a:solidFill>
                <a:latin typeface="Times New Roman" pitchFamily="18" charset="0"/>
                <a:ea typeface="Times New Roman" pitchFamily="18" charset="0"/>
                <a:cs typeface="Times New Roman" pitchFamily="18" charset="0"/>
              </a:rPr>
              <a:t>2.</a:t>
            </a:r>
            <a:r>
              <a:rPr kumimoji="0" lang="vi-VN" sz="28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Đ</a:t>
            </a:r>
            <a:r>
              <a:rPr kumimoji="0" lang="en-US" sz="28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ộ </a:t>
            </a:r>
            <a:r>
              <a:rPr kumimoji="0" lang="en-US" sz="28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dài</a:t>
            </a:r>
            <a:r>
              <a:rPr kumimoji="0" lang="en-US" sz="28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en-US" sz="28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đoạn</a:t>
            </a:r>
            <a:r>
              <a:rPr kumimoji="0" lang="en-US" sz="28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en-US" sz="28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thẳng</a:t>
            </a:r>
            <a:endParaRPr kumimoji="0" lang="en-US" sz="28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endParaRPr>
          </a:p>
        </p:txBody>
      </p:sp>
      <p:sp>
        <p:nvSpPr>
          <p:cNvPr id="1028" name="Rectangle 4"/>
          <p:cNvSpPr>
            <a:spLocks noChangeArrowheads="1"/>
          </p:cNvSpPr>
          <p:nvPr/>
        </p:nvSpPr>
        <p:spPr bwMode="auto">
          <a:xfrm>
            <a:off x="68492" y="1679513"/>
            <a:ext cx="2998615"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8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Nhận</a:t>
            </a:r>
            <a:r>
              <a:rPr kumimoji="0" lang="fr-FR" sz="28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fr-FR" sz="28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xét</a:t>
            </a:r>
            <a:r>
              <a:rPr lang="fr-FR" sz="2800" b="1" dirty="0">
                <a:solidFill>
                  <a:srgbClr val="FF0000"/>
                </a:solidFill>
                <a:latin typeface="Times New Roman" pitchFamily="18" charset="0"/>
                <a:ea typeface="Times New Roman" pitchFamily="18" charset="0"/>
                <a:cs typeface="Times New Roman" pitchFamily="18" charset="0"/>
              </a:rPr>
              <a:t> – </a:t>
            </a:r>
            <a:r>
              <a:rPr lang="fr-FR" sz="2800" b="1" dirty="0" err="1">
                <a:solidFill>
                  <a:srgbClr val="FF0000"/>
                </a:solidFill>
                <a:latin typeface="Times New Roman" pitchFamily="18" charset="0"/>
                <a:ea typeface="Times New Roman" pitchFamily="18" charset="0"/>
                <a:cs typeface="Times New Roman" pitchFamily="18" charset="0"/>
              </a:rPr>
              <a:t>Sgk</a:t>
            </a:r>
            <a:r>
              <a:rPr lang="fr-FR" sz="2800" b="1" dirty="0">
                <a:solidFill>
                  <a:srgbClr val="FF0000"/>
                </a:solidFill>
                <a:latin typeface="Times New Roman" pitchFamily="18" charset="0"/>
                <a:ea typeface="Times New Roman" pitchFamily="18" charset="0"/>
                <a:cs typeface="Times New Roman" pitchFamily="18" charset="0"/>
              </a:rPr>
              <a:t>.</a:t>
            </a:r>
            <a:r>
              <a:rPr kumimoji="0" lang="fr-FR" sz="28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endParaRPr kumimoji="0" lang="fr-FR" sz="2800" b="1" i="0" u="none" strike="noStrike" cap="none" normalizeH="0" baseline="0" dirty="0">
              <a:ln>
                <a:noFill/>
              </a:ln>
              <a:solidFill>
                <a:schemeClr val="tx1"/>
              </a:solidFill>
              <a:effectLst/>
              <a:latin typeface="Times New Roman" pitchFamily="18" charset="0"/>
              <a:cs typeface="Times New Roman" panose="02020603050405020304" pitchFamily="18" charset="0"/>
            </a:endParaRPr>
          </a:p>
        </p:txBody>
      </p:sp>
      <p:sp>
        <p:nvSpPr>
          <p:cNvPr id="1030" name="Rectangle 6"/>
          <p:cNvSpPr>
            <a:spLocks noChangeArrowheads="1"/>
          </p:cNvSpPr>
          <p:nvPr/>
        </p:nvSpPr>
        <p:spPr bwMode="auto">
          <a:xfrm>
            <a:off x="0" y="665262"/>
            <a:ext cx="229550"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0" i="0" u="none" strike="noStrike" cap="none" normalizeH="0" baseline="0">
                <a:ln>
                  <a:noFill/>
                </a:ln>
                <a:solidFill>
                  <a:schemeClr val="tx1"/>
                </a:solidFill>
                <a:effectLst/>
                <a:latin typeface="Times New Roman" pitchFamily="18" charset="0"/>
                <a:ea typeface="Times New Roman" pitchFamily="18" charset="0"/>
                <a:cs typeface="Times New Roman" pitchFamily="18" charset="0"/>
              </a:rPr>
              <a:t>.</a:t>
            </a:r>
            <a:endParaRPr kumimoji="0" lang="fr-FR" sz="18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7" name="Rectangle 1"/>
          <p:cNvSpPr>
            <a:spLocks noChangeArrowheads="1"/>
          </p:cNvSpPr>
          <p:nvPr/>
        </p:nvSpPr>
        <p:spPr bwMode="auto">
          <a:xfrm>
            <a:off x="0" y="2124383"/>
            <a:ext cx="379245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vi-VN" sz="28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b</a:t>
            </a:r>
            <a:r>
              <a:rPr kumimoji="0" lang="fr-FR" sz="28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lang="en-US" sz="2800" b="1" dirty="0" err="1">
                <a:solidFill>
                  <a:srgbClr val="FF0000"/>
                </a:solidFill>
                <a:latin typeface="Times New Roman" pitchFamily="18" charset="0"/>
                <a:ea typeface="Times New Roman" pitchFamily="18" charset="0"/>
                <a:cs typeface="Times New Roman" pitchFamily="18" charset="0"/>
              </a:rPr>
              <a:t>Độ</a:t>
            </a:r>
            <a:r>
              <a:rPr lang="en-US" sz="2800" b="1" dirty="0">
                <a:solidFill>
                  <a:srgbClr val="FF0000"/>
                </a:solidFill>
                <a:latin typeface="Times New Roman" pitchFamily="18" charset="0"/>
                <a:ea typeface="Times New Roman" pitchFamily="18" charset="0"/>
                <a:cs typeface="Times New Roman" pitchFamily="18" charset="0"/>
              </a:rPr>
              <a:t> </a:t>
            </a:r>
            <a:r>
              <a:rPr lang="en-US" sz="2800" b="1" dirty="0" err="1">
                <a:solidFill>
                  <a:srgbClr val="FF0000"/>
                </a:solidFill>
                <a:latin typeface="Times New Roman" pitchFamily="18" charset="0"/>
                <a:ea typeface="Times New Roman" pitchFamily="18" charset="0"/>
                <a:cs typeface="Times New Roman" pitchFamily="18" charset="0"/>
              </a:rPr>
              <a:t>dài</a:t>
            </a:r>
            <a:r>
              <a:rPr lang="en-US" sz="2800" b="1" dirty="0">
                <a:solidFill>
                  <a:srgbClr val="FF0000"/>
                </a:solidFill>
                <a:latin typeface="Times New Roman" pitchFamily="18" charset="0"/>
                <a:ea typeface="Times New Roman" pitchFamily="18" charset="0"/>
                <a:cs typeface="Times New Roman" pitchFamily="18" charset="0"/>
              </a:rPr>
              <a:t> </a:t>
            </a:r>
            <a:r>
              <a:rPr lang="en-US" sz="2800" b="1" dirty="0" err="1">
                <a:solidFill>
                  <a:srgbClr val="FF0000"/>
                </a:solidFill>
                <a:latin typeface="Times New Roman" pitchFamily="18" charset="0"/>
                <a:ea typeface="Times New Roman" pitchFamily="18" charset="0"/>
                <a:cs typeface="Times New Roman" pitchFamily="18" charset="0"/>
              </a:rPr>
              <a:t>đoạn</a:t>
            </a:r>
            <a:r>
              <a:rPr lang="en-US" sz="2800" b="1" dirty="0">
                <a:solidFill>
                  <a:srgbClr val="FF0000"/>
                </a:solidFill>
                <a:latin typeface="Times New Roman" pitchFamily="18" charset="0"/>
                <a:ea typeface="Times New Roman" pitchFamily="18" charset="0"/>
                <a:cs typeface="Times New Roman" pitchFamily="18" charset="0"/>
              </a:rPr>
              <a:t> </a:t>
            </a:r>
            <a:r>
              <a:rPr lang="en-US" sz="2800" b="1" dirty="0" err="1">
                <a:solidFill>
                  <a:srgbClr val="FF0000"/>
                </a:solidFill>
                <a:latin typeface="Times New Roman" pitchFamily="18" charset="0"/>
                <a:ea typeface="Times New Roman" pitchFamily="18" charset="0"/>
                <a:cs typeface="Times New Roman" pitchFamily="18" charset="0"/>
              </a:rPr>
              <a:t>thẳng</a:t>
            </a:r>
            <a:endParaRPr kumimoji="0" lang="fr-FR" sz="2800" b="0" i="0" u="none" strike="noStrike" cap="none" normalizeH="0" baseline="0" dirty="0">
              <a:ln>
                <a:noFill/>
              </a:ln>
              <a:solidFill>
                <a:srgbClr val="FF0000"/>
              </a:solidFill>
              <a:effectLst/>
              <a:latin typeface="Times New Roman" pitchFamily="18" charset="0"/>
              <a:cs typeface="Times New Roman" pitchFamily="18" charset="0"/>
            </a:endParaRPr>
          </a:p>
        </p:txBody>
      </p:sp>
      <p:sp>
        <p:nvSpPr>
          <p:cNvPr id="10" name="Rectangle 1">
            <a:extLst>
              <a:ext uri="{FF2B5EF4-FFF2-40B4-BE49-F238E27FC236}">
                <a16:creationId xmlns:a16="http://schemas.microsoft.com/office/drawing/2014/main" xmlns="" id="{68924E0A-D720-401C-893D-4005CA94E2BC}"/>
              </a:ext>
            </a:extLst>
          </p:cNvPr>
          <p:cNvSpPr>
            <a:spLocks noChangeArrowheads="1"/>
          </p:cNvSpPr>
          <p:nvPr/>
        </p:nvSpPr>
        <p:spPr bwMode="auto">
          <a:xfrm>
            <a:off x="-8629" y="1268550"/>
            <a:ext cx="4253309"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sz="2800" b="1" dirty="0">
                <a:solidFill>
                  <a:srgbClr val="FF0000"/>
                </a:solidFill>
                <a:latin typeface="Times New Roman" pitchFamily="18" charset="0"/>
                <a:ea typeface="Times New Roman" pitchFamily="18" charset="0"/>
                <a:cs typeface="Times New Roman" pitchFamily="18" charset="0"/>
              </a:rPr>
              <a:t>a</a:t>
            </a:r>
            <a:r>
              <a:rPr kumimoji="0" lang="fr-FR" sz="28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lang="en-US" sz="2800" b="1" dirty="0" err="1">
                <a:solidFill>
                  <a:srgbClr val="FF0000"/>
                </a:solidFill>
                <a:latin typeface="Times New Roman" pitchFamily="18" charset="0"/>
                <a:ea typeface="Times New Roman" pitchFamily="18" charset="0"/>
                <a:cs typeface="Times New Roman" pitchFamily="18" charset="0"/>
              </a:rPr>
              <a:t>Độ</a:t>
            </a:r>
            <a:r>
              <a:rPr lang="en-US" sz="2800" b="1" dirty="0">
                <a:solidFill>
                  <a:srgbClr val="FF0000"/>
                </a:solidFill>
                <a:latin typeface="Times New Roman" pitchFamily="18" charset="0"/>
                <a:ea typeface="Times New Roman" pitchFamily="18" charset="0"/>
                <a:cs typeface="Times New Roman" pitchFamily="18" charset="0"/>
              </a:rPr>
              <a:t> </a:t>
            </a:r>
            <a:r>
              <a:rPr lang="en-US" sz="2800" b="1" dirty="0" err="1">
                <a:solidFill>
                  <a:srgbClr val="FF0000"/>
                </a:solidFill>
                <a:latin typeface="Times New Roman" pitchFamily="18" charset="0"/>
                <a:ea typeface="Times New Roman" pitchFamily="18" charset="0"/>
                <a:cs typeface="Times New Roman" pitchFamily="18" charset="0"/>
              </a:rPr>
              <a:t>dài</a:t>
            </a:r>
            <a:r>
              <a:rPr lang="en-US" sz="2800" b="1" dirty="0">
                <a:solidFill>
                  <a:srgbClr val="FF0000"/>
                </a:solidFill>
                <a:latin typeface="Times New Roman" pitchFamily="18" charset="0"/>
                <a:ea typeface="Times New Roman" pitchFamily="18" charset="0"/>
                <a:cs typeface="Times New Roman" pitchFamily="18" charset="0"/>
              </a:rPr>
              <a:t> </a:t>
            </a:r>
            <a:r>
              <a:rPr lang="en-US" sz="2800" b="1" dirty="0" err="1">
                <a:solidFill>
                  <a:srgbClr val="FF0000"/>
                </a:solidFill>
                <a:latin typeface="Times New Roman" pitchFamily="18" charset="0"/>
                <a:ea typeface="Times New Roman" pitchFamily="18" charset="0"/>
                <a:cs typeface="Times New Roman" pitchFamily="18" charset="0"/>
              </a:rPr>
              <a:t>và</a:t>
            </a:r>
            <a:r>
              <a:rPr lang="en-US" sz="2800" b="1" dirty="0">
                <a:solidFill>
                  <a:srgbClr val="FF0000"/>
                </a:solidFill>
                <a:latin typeface="Times New Roman" pitchFamily="18" charset="0"/>
                <a:ea typeface="Times New Roman" pitchFamily="18" charset="0"/>
                <a:cs typeface="Times New Roman" pitchFamily="18" charset="0"/>
              </a:rPr>
              <a:t> </a:t>
            </a:r>
            <a:r>
              <a:rPr lang="en-US" sz="2800" b="1" dirty="0" err="1">
                <a:solidFill>
                  <a:srgbClr val="FF0000"/>
                </a:solidFill>
                <a:latin typeface="Times New Roman" pitchFamily="18" charset="0"/>
                <a:ea typeface="Times New Roman" pitchFamily="18" charset="0"/>
                <a:cs typeface="Times New Roman" pitchFamily="18" charset="0"/>
              </a:rPr>
              <a:t>đơn</a:t>
            </a:r>
            <a:r>
              <a:rPr lang="en-US" sz="2800" b="1" dirty="0">
                <a:solidFill>
                  <a:srgbClr val="FF0000"/>
                </a:solidFill>
                <a:latin typeface="Times New Roman" pitchFamily="18" charset="0"/>
                <a:ea typeface="Times New Roman" pitchFamily="18" charset="0"/>
                <a:cs typeface="Times New Roman" pitchFamily="18" charset="0"/>
              </a:rPr>
              <a:t> </a:t>
            </a:r>
            <a:r>
              <a:rPr lang="en-US" sz="2800" b="1" dirty="0" err="1">
                <a:solidFill>
                  <a:srgbClr val="FF0000"/>
                </a:solidFill>
                <a:latin typeface="Times New Roman" pitchFamily="18" charset="0"/>
                <a:ea typeface="Times New Roman" pitchFamily="18" charset="0"/>
                <a:cs typeface="Times New Roman" pitchFamily="18" charset="0"/>
              </a:rPr>
              <a:t>vị</a:t>
            </a:r>
            <a:r>
              <a:rPr lang="en-US" sz="2800" b="1" dirty="0">
                <a:solidFill>
                  <a:srgbClr val="FF0000"/>
                </a:solidFill>
                <a:latin typeface="Times New Roman" pitchFamily="18" charset="0"/>
                <a:ea typeface="Times New Roman" pitchFamily="18" charset="0"/>
                <a:cs typeface="Times New Roman" pitchFamily="18" charset="0"/>
              </a:rPr>
              <a:t> </a:t>
            </a:r>
            <a:r>
              <a:rPr lang="en-US" sz="2800" b="1" dirty="0" err="1">
                <a:solidFill>
                  <a:srgbClr val="FF0000"/>
                </a:solidFill>
                <a:latin typeface="Times New Roman" pitchFamily="18" charset="0"/>
                <a:ea typeface="Times New Roman" pitchFamily="18" charset="0"/>
                <a:cs typeface="Times New Roman" pitchFamily="18" charset="0"/>
              </a:rPr>
              <a:t>độ</a:t>
            </a:r>
            <a:r>
              <a:rPr lang="en-US" sz="2800" b="1" dirty="0">
                <a:solidFill>
                  <a:srgbClr val="FF0000"/>
                </a:solidFill>
                <a:latin typeface="Times New Roman" pitchFamily="18" charset="0"/>
                <a:ea typeface="Times New Roman" pitchFamily="18" charset="0"/>
                <a:cs typeface="Times New Roman" pitchFamily="18" charset="0"/>
              </a:rPr>
              <a:t> </a:t>
            </a:r>
            <a:r>
              <a:rPr lang="en-US" sz="2800" b="1" dirty="0" err="1">
                <a:solidFill>
                  <a:srgbClr val="FF0000"/>
                </a:solidFill>
                <a:latin typeface="Times New Roman" pitchFamily="18" charset="0"/>
                <a:ea typeface="Times New Roman" pitchFamily="18" charset="0"/>
                <a:cs typeface="Times New Roman" pitchFamily="18" charset="0"/>
              </a:rPr>
              <a:t>dài</a:t>
            </a:r>
            <a:endParaRPr kumimoji="0" lang="fr-FR" sz="2800" b="0" i="0" u="none" strike="noStrike" cap="none" normalizeH="0" baseline="0" dirty="0">
              <a:ln>
                <a:noFill/>
              </a:ln>
              <a:solidFill>
                <a:srgbClr val="FF0000"/>
              </a:solidFill>
              <a:effectLst/>
              <a:latin typeface="Times New Roman" pitchFamily="18" charset="0"/>
              <a:cs typeface="Times New Roman" pitchFamily="18" charset="0"/>
            </a:endParaRPr>
          </a:p>
        </p:txBody>
      </p:sp>
      <p:sp>
        <p:nvSpPr>
          <p:cNvPr id="14" name="Rectangle 1">
            <a:extLst>
              <a:ext uri="{FF2B5EF4-FFF2-40B4-BE49-F238E27FC236}">
                <a16:creationId xmlns:a16="http://schemas.microsoft.com/office/drawing/2014/main" xmlns="" id="{D19616A9-8B39-4D4F-850C-1B2D72CE2B11}"/>
              </a:ext>
            </a:extLst>
          </p:cNvPr>
          <p:cNvSpPr>
            <a:spLocks noChangeArrowheads="1"/>
          </p:cNvSpPr>
          <p:nvPr/>
        </p:nvSpPr>
        <p:spPr bwMode="auto">
          <a:xfrm>
            <a:off x="12972" y="2571154"/>
            <a:ext cx="4653809"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n-US" sz="2800" b="1" dirty="0">
                <a:solidFill>
                  <a:srgbClr val="FF0000"/>
                </a:solidFill>
                <a:latin typeface="Times New Roman" panose="02020603050405020304" pitchFamily="18" charset="0"/>
                <a:ea typeface="Times New Roman" pitchFamily="18" charset="0"/>
                <a:cs typeface="Times New Roman" panose="02020603050405020304" pitchFamily="18" charset="0"/>
              </a:rPr>
              <a:t>c</a:t>
            </a:r>
            <a:r>
              <a:rPr lang="fr-FR" sz="2800" b="1" dirty="0">
                <a:solidFill>
                  <a:srgbClr val="FF0000"/>
                </a:solidFill>
                <a:latin typeface="Times New Roman" panose="02020603050405020304" pitchFamily="18" charset="0"/>
                <a:ea typeface="Times New Roman" pitchFamily="18" charset="0"/>
                <a:cs typeface="Times New Roman" panose="02020603050405020304" pitchFamily="18" charset="0"/>
              </a:rPr>
              <a:t>)</a:t>
            </a:r>
            <a:r>
              <a:rPr kumimoji="0" lang="vi-VN" sz="2800" b="1" i="0" u="none" strike="noStrike" cap="none" normalizeH="0" baseline="0" dirty="0">
                <a:ln>
                  <a:noFill/>
                </a:ln>
                <a:solidFill>
                  <a:srgbClr val="FF0000"/>
                </a:solidFill>
                <a:effectLst/>
                <a:latin typeface="Times New Roman" panose="02020603050405020304" pitchFamily="18" charset="0"/>
                <a:ea typeface="Times New Roman" pitchFamily="18" charset="0"/>
                <a:cs typeface="Times New Roman" panose="02020603050405020304" pitchFamily="18" charset="0"/>
              </a:rPr>
              <a:t> </a:t>
            </a:r>
            <a:r>
              <a:rPr kumimoji="0" lang="en-US" sz="28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So </a:t>
            </a:r>
            <a:r>
              <a:rPr kumimoji="0" lang="en-US" sz="28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sánh</a:t>
            </a:r>
            <a:r>
              <a:rPr kumimoji="0" lang="en-US" sz="28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lang="en-US" sz="2800" b="1" dirty="0" err="1">
                <a:solidFill>
                  <a:srgbClr val="FF0000"/>
                </a:solidFill>
                <a:latin typeface="Times New Roman" pitchFamily="18" charset="0"/>
                <a:ea typeface="Times New Roman" pitchFamily="18" charset="0"/>
                <a:cs typeface="Times New Roman" pitchFamily="18" charset="0"/>
              </a:rPr>
              <a:t>đ</a:t>
            </a:r>
            <a:r>
              <a:rPr kumimoji="0" lang="en-US" sz="28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ộ</a:t>
            </a:r>
            <a:r>
              <a:rPr kumimoji="0" lang="en-US" sz="28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en-US" sz="28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dài</a:t>
            </a:r>
            <a:r>
              <a:rPr kumimoji="0" lang="en-US" sz="28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en-US" sz="28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đoạn</a:t>
            </a:r>
            <a:r>
              <a:rPr kumimoji="0" lang="en-US" sz="28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en-US" sz="28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thẳng</a:t>
            </a:r>
            <a:endParaRPr kumimoji="0" lang="en-US" sz="28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endParaRPr>
          </a:p>
        </p:txBody>
      </p:sp>
      <p:sp>
        <p:nvSpPr>
          <p:cNvPr id="15" name="Rectangle 4">
            <a:extLst>
              <a:ext uri="{FF2B5EF4-FFF2-40B4-BE49-F238E27FC236}">
                <a16:creationId xmlns:a16="http://schemas.microsoft.com/office/drawing/2014/main" xmlns="" id="{CC350D07-989C-485E-B833-CC3EF2C456FB}"/>
              </a:ext>
            </a:extLst>
          </p:cNvPr>
          <p:cNvSpPr>
            <a:spLocks noChangeArrowheads="1"/>
          </p:cNvSpPr>
          <p:nvPr/>
        </p:nvSpPr>
        <p:spPr bwMode="auto">
          <a:xfrm>
            <a:off x="79979" y="2946709"/>
            <a:ext cx="2998615"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8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Nhận</a:t>
            </a:r>
            <a:r>
              <a:rPr kumimoji="0" lang="fr-FR" sz="28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r>
              <a:rPr kumimoji="0" lang="fr-FR" sz="2800" b="1" i="0" u="none" strike="noStrike" cap="none" normalizeH="0" baseline="0" dirty="0" err="1">
                <a:ln>
                  <a:noFill/>
                </a:ln>
                <a:solidFill>
                  <a:srgbClr val="FF0000"/>
                </a:solidFill>
                <a:effectLst/>
                <a:latin typeface="Times New Roman" pitchFamily="18" charset="0"/>
                <a:ea typeface="Times New Roman" pitchFamily="18" charset="0"/>
                <a:cs typeface="Times New Roman" pitchFamily="18" charset="0"/>
              </a:rPr>
              <a:t>xét</a:t>
            </a:r>
            <a:r>
              <a:rPr lang="fr-FR" sz="2800" b="1" dirty="0">
                <a:solidFill>
                  <a:srgbClr val="FF0000"/>
                </a:solidFill>
                <a:latin typeface="Times New Roman" pitchFamily="18" charset="0"/>
                <a:ea typeface="Times New Roman" pitchFamily="18" charset="0"/>
                <a:cs typeface="Times New Roman" pitchFamily="18" charset="0"/>
              </a:rPr>
              <a:t> – </a:t>
            </a:r>
            <a:r>
              <a:rPr lang="fr-FR" sz="2800" b="1" dirty="0" err="1">
                <a:solidFill>
                  <a:srgbClr val="FF0000"/>
                </a:solidFill>
                <a:latin typeface="Times New Roman" pitchFamily="18" charset="0"/>
                <a:ea typeface="Times New Roman" pitchFamily="18" charset="0"/>
                <a:cs typeface="Times New Roman" pitchFamily="18" charset="0"/>
              </a:rPr>
              <a:t>Sgk</a:t>
            </a:r>
            <a:r>
              <a:rPr lang="fr-FR" sz="2800" b="1" dirty="0">
                <a:solidFill>
                  <a:srgbClr val="FF0000"/>
                </a:solidFill>
                <a:latin typeface="Times New Roman" pitchFamily="18" charset="0"/>
                <a:ea typeface="Times New Roman" pitchFamily="18" charset="0"/>
                <a:cs typeface="Times New Roman" pitchFamily="18" charset="0"/>
              </a:rPr>
              <a:t>.</a:t>
            </a:r>
            <a:r>
              <a:rPr kumimoji="0" lang="fr-FR" sz="2800" b="1" i="0" u="none" strike="noStrike" cap="none" normalizeH="0" baseline="0" dirty="0">
                <a:ln>
                  <a:noFill/>
                </a:ln>
                <a:solidFill>
                  <a:srgbClr val="FF0000"/>
                </a:solidFill>
                <a:effectLst/>
                <a:latin typeface="Times New Roman" pitchFamily="18" charset="0"/>
                <a:ea typeface="Times New Roman" pitchFamily="18" charset="0"/>
                <a:cs typeface="Times New Roman" pitchFamily="18" charset="0"/>
              </a:rPr>
              <a:t> </a:t>
            </a:r>
            <a:endParaRPr kumimoji="0" lang="fr-FR" sz="2800" b="1" i="0" u="none" strike="noStrike" cap="none" normalizeH="0" baseline="0" dirty="0">
              <a:ln>
                <a:noFill/>
              </a:ln>
              <a:solidFill>
                <a:schemeClr val="tx1"/>
              </a:solidFill>
              <a:effectLst/>
              <a:latin typeface="Times New Roman" pitchFamily="18" charset="0"/>
              <a:cs typeface="Times New Roman" panose="02020603050405020304" pitchFamily="18" charset="0"/>
            </a:endParaRPr>
          </a:p>
        </p:txBody>
      </p:sp>
      <p:sp>
        <p:nvSpPr>
          <p:cNvPr id="16" name="Rectangle 4">
            <a:extLst>
              <a:ext uri="{FF2B5EF4-FFF2-40B4-BE49-F238E27FC236}">
                <a16:creationId xmlns:a16="http://schemas.microsoft.com/office/drawing/2014/main" xmlns="" id="{6089AC46-F217-46BF-A98C-8E04C65DA9C8}"/>
              </a:ext>
            </a:extLst>
          </p:cNvPr>
          <p:cNvSpPr>
            <a:spLocks noChangeArrowheads="1"/>
          </p:cNvSpPr>
          <p:nvPr/>
        </p:nvSpPr>
        <p:spPr bwMode="auto">
          <a:xfrm>
            <a:off x="12973" y="3398644"/>
            <a:ext cx="9003078"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Hai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đoạn</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AB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EG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cùng</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độ</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dài</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Ta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viết</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a:latin typeface="Times New Roman" pitchFamily="18" charset="0"/>
                <a:cs typeface="Times New Roman" pitchFamily="18" charset="0"/>
                <a:hlinkClick r:id="rId2" action="ppaction://hlinkfile"/>
              </a:rPr>
              <a:t>AB = EG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và</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nói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đoạn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thẳng</a:t>
            </a:r>
            <a:r>
              <a:rPr lang="en-US" sz="2400" b="1" dirty="0">
                <a:latin typeface="Times New Roman" pitchFamily="18" charset="0"/>
                <a:cs typeface="Times New Roman" pitchFamily="18" charset="0"/>
              </a:rPr>
              <a:t> AB </a:t>
            </a:r>
            <a:r>
              <a:rPr lang="en-US" sz="2400" b="1" dirty="0" err="1">
                <a:latin typeface="Times New Roman" pitchFamily="18" charset="0"/>
                <a:cs typeface="Times New Roman" pitchFamily="18" charset="0"/>
              </a:rPr>
              <a:t>bằng</a:t>
            </a:r>
            <a:r>
              <a:rPr lang="en-US" sz="2400" b="1" dirty="0">
                <a:latin typeface="Times New Roman" pitchFamily="18" charset="0"/>
                <a:cs typeface="Times New Roman" pitchFamily="18" charset="0"/>
              </a:rPr>
              <a:t> EG.</a:t>
            </a:r>
            <a:endParaRPr kumimoji="0" lang="fr-FR" sz="2400" b="1"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7" name="Rectangle 4">
            <a:extLst>
              <a:ext uri="{FF2B5EF4-FFF2-40B4-BE49-F238E27FC236}">
                <a16:creationId xmlns:a16="http://schemas.microsoft.com/office/drawing/2014/main" xmlns="" id="{2517B33B-48F4-4D1F-9B0A-A8B4AA47175B}"/>
              </a:ext>
            </a:extLst>
          </p:cNvPr>
          <p:cNvSpPr>
            <a:spLocks noChangeArrowheads="1"/>
          </p:cNvSpPr>
          <p:nvPr/>
        </p:nvSpPr>
        <p:spPr bwMode="auto">
          <a:xfrm>
            <a:off x="12972" y="4261033"/>
            <a:ext cx="9143999"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2400" b="1" dirty="0">
                <a:latin typeface="Times New Roman" pitchFamily="18" charset="0"/>
                <a:ea typeface="Times New Roman" pitchFamily="18" charset="0"/>
                <a:cs typeface="Times New Roman"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Đoạn</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AB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độ</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dài</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nhỏ</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hơn</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đoạn</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CD. Ta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viết</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u="sng"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AB &lt; CD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nói</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AB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ngắn</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hơn</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CD;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hoặc</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u="sng"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CD &gt; AB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nói</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CD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dài</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hơn</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AB.</a:t>
            </a:r>
            <a:endParaRPr kumimoji="0" lang="fr-FR" sz="2400" b="1"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2" name="Rectangle 11">
            <a:extLst>
              <a:ext uri="{FF2B5EF4-FFF2-40B4-BE49-F238E27FC236}">
                <a16:creationId xmlns:a16="http://schemas.microsoft.com/office/drawing/2014/main" xmlns="" id="{33A09158-36CE-4DD0-AEAA-7A7DA21D714C}"/>
              </a:ext>
            </a:extLst>
          </p:cNvPr>
          <p:cNvSpPr/>
          <p:nvPr/>
        </p:nvSpPr>
        <p:spPr>
          <a:xfrm>
            <a:off x="493011" y="-28089"/>
            <a:ext cx="7914924" cy="1015663"/>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30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Tiết</a:t>
            </a:r>
            <a:r>
              <a:rPr lang="en-US" sz="30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35 - BÀI 34: </a:t>
            </a:r>
          </a:p>
          <a:p>
            <a:pPr algn="ctr"/>
            <a:r>
              <a:rPr lang="en-US" sz="30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ĐoẠN</a:t>
            </a:r>
            <a:r>
              <a:rPr lang="en-US" sz="30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THẲNG. ĐỘ DÀI ĐOẠN THẲNG (T2)</a:t>
            </a:r>
            <a:endParaRPr lang="en-US" sz="3000" b="1" cap="all" spc="0"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p:txBody>
      </p:sp>
    </p:spTree>
    <p:extLst>
      <p:ext uri="{BB962C8B-B14F-4D97-AF65-F5344CB8AC3E}">
        <p14:creationId xmlns:p14="http://schemas.microsoft.com/office/powerpoint/2010/main" val="379317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2971800" y="1276350"/>
            <a:ext cx="3162300" cy="2667000"/>
          </a:xfrm>
          <a:prstGeom prst="ellipse">
            <a:avLst/>
          </a:prstGeom>
          <a:solidFill>
            <a:schemeClr val="bg1"/>
          </a:solidFill>
          <a:ln w="76200" cmpd="tri">
            <a:solidFill>
              <a:srgbClr val="0070C0"/>
            </a:solidFill>
            <a:prstDash val="sysDash"/>
            <a:miter lim="800000"/>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5" name="TextBox 4"/>
          <p:cNvSpPr txBox="1"/>
          <p:nvPr/>
        </p:nvSpPr>
        <p:spPr>
          <a:xfrm>
            <a:off x="3162300" y="2305050"/>
            <a:ext cx="2948821" cy="584775"/>
          </a:xfrm>
          <a:prstGeom prst="rect">
            <a:avLst/>
          </a:prstGeom>
          <a:noFill/>
        </p:spPr>
        <p:txBody>
          <a:bodyPr wrap="none" rtlCol="0">
            <a:spAutoFit/>
          </a:bodyPr>
          <a:lstStyle/>
          <a:p>
            <a:pPr algn="ctr"/>
            <a:r>
              <a:rPr lang="en-US" sz="3200" b="1">
                <a:solidFill>
                  <a:srgbClr val="FF0000"/>
                </a:solidFill>
                <a:latin typeface="Times New Roman" pitchFamily="18" charset="0"/>
                <a:cs typeface="Times New Roman" pitchFamily="18" charset="0"/>
              </a:rPr>
              <a:t>3. LUYỆN TẬP</a:t>
            </a:r>
          </a:p>
        </p:txBody>
      </p:sp>
      <p:sp>
        <p:nvSpPr>
          <p:cNvPr id="7" name="Rectangle 6">
            <a:extLst>
              <a:ext uri="{FF2B5EF4-FFF2-40B4-BE49-F238E27FC236}">
                <a16:creationId xmlns:a16="http://schemas.microsoft.com/office/drawing/2014/main" xmlns="" id="{18EC4644-32D6-4F03-A6B2-3C10651157AA}"/>
              </a:ext>
            </a:extLst>
          </p:cNvPr>
          <p:cNvSpPr/>
          <p:nvPr/>
        </p:nvSpPr>
        <p:spPr>
          <a:xfrm>
            <a:off x="418472" y="0"/>
            <a:ext cx="8436476" cy="1077218"/>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32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Tiết</a:t>
            </a:r>
            <a:r>
              <a:rPr lang="en-US" sz="32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35 - BÀI 34: </a:t>
            </a:r>
          </a:p>
          <a:p>
            <a:pPr algn="ctr"/>
            <a:r>
              <a:rPr lang="en-US" sz="32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ĐoẠN</a:t>
            </a:r>
            <a:r>
              <a:rPr lang="en-US" sz="32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THẲNG. ĐỘ DÀI ĐOẠN THẲNG (T2)</a:t>
            </a:r>
            <a:endParaRPr lang="en-US" sz="3200" b="1" cap="all" spc="0"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repeatCount="indefinite"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36" presetClass="emph" presetSubtype="0" repeatCount="indefinite" fill="hold" grpId="0" nodeType="withEffect">
                                  <p:stCondLst>
                                    <p:cond delay="0"/>
                                  </p:stCondLst>
                                  <p:iterate type="lt">
                                    <p:tmPct val="10000"/>
                                  </p:iterate>
                                  <p:childTnLst>
                                    <p:animScale>
                                      <p:cBhvr>
                                        <p:cTn id="9" dur="500" autoRev="1" fill="hold">
                                          <p:stCondLst>
                                            <p:cond delay="0"/>
                                          </p:stCondLst>
                                        </p:cTn>
                                        <p:tgtEl>
                                          <p:spTgt spid="5"/>
                                        </p:tgtEl>
                                      </p:cBhvr>
                                      <p:to x="80000" y="100000"/>
                                    </p:animScale>
                                    <p:anim by="(#ppt_w*0.10)" calcmode="lin" valueType="num">
                                      <p:cBhvr>
                                        <p:cTn id="10" dur="500" autoRev="1" fill="hold">
                                          <p:stCondLst>
                                            <p:cond delay="0"/>
                                          </p:stCondLst>
                                        </p:cTn>
                                        <p:tgtEl>
                                          <p:spTgt spid="5"/>
                                        </p:tgtEl>
                                        <p:attrNameLst>
                                          <p:attrName>ppt_x</p:attrName>
                                        </p:attrNameLst>
                                      </p:cBhvr>
                                    </p:anim>
                                    <p:anim by="(-#ppt_w*0.10)" calcmode="lin" valueType="num">
                                      <p:cBhvr>
                                        <p:cTn id="11" dur="500" autoRev="1" fill="hold">
                                          <p:stCondLst>
                                            <p:cond delay="0"/>
                                          </p:stCondLst>
                                        </p:cTn>
                                        <p:tgtEl>
                                          <p:spTgt spid="5"/>
                                        </p:tgtEl>
                                        <p:attrNameLst>
                                          <p:attrName>ppt_y</p:attrName>
                                        </p:attrNameLst>
                                      </p:cBhvr>
                                    </p:anim>
                                    <p:animRot by="-480000">
                                      <p:cBhvr>
                                        <p:cTn id="12" dur="500"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499" y="1617643"/>
            <a:ext cx="8679530" cy="954107"/>
          </a:xfrm>
          <a:prstGeom prst="rect">
            <a:avLst/>
          </a:prstGeom>
          <a:noFill/>
        </p:spPr>
        <p:txBody>
          <a:bodyPr wrap="square" rtlCol="0">
            <a:spAutoFit/>
          </a:bodyPr>
          <a:lstStyle/>
          <a:p>
            <a:r>
              <a:rPr lang="en-US" sz="2800" dirty="0" err="1">
                <a:latin typeface="Times New Roman" pitchFamily="18" charset="0"/>
                <a:cs typeface="Times New Roman" pitchFamily="18" charset="0"/>
              </a:rPr>
              <a:t>Cách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đặt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thước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dưới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đây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chiếc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bút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chì</a:t>
            </a:r>
            <a:r>
              <a:rPr lang="en-US" sz="2800" dirty="0">
                <a:latin typeface="Times New Roman" pitchFamily="18" charset="0"/>
                <a:cs typeface="Times New Roman" pitchFamily="18" charset="0"/>
              </a:rPr>
              <a:t> ?</a:t>
            </a:r>
          </a:p>
        </p:txBody>
      </p:sp>
      <p:pic>
        <p:nvPicPr>
          <p:cNvPr id="3" name="Picture 2" descr="1.png"/>
          <p:cNvPicPr>
            <a:picLocks noChangeAspect="1"/>
          </p:cNvPicPr>
          <p:nvPr/>
        </p:nvPicPr>
        <p:blipFill>
          <a:blip r:embed="rId2" cstate="print"/>
          <a:stretch>
            <a:fillRect/>
          </a:stretch>
        </p:blipFill>
        <p:spPr>
          <a:xfrm>
            <a:off x="213908" y="2532272"/>
            <a:ext cx="8316223" cy="1214965"/>
          </a:xfrm>
          <a:prstGeom prst="rect">
            <a:avLst/>
          </a:prstGeom>
        </p:spPr>
      </p:pic>
      <p:pic>
        <p:nvPicPr>
          <p:cNvPr id="5" name="Picture 4" descr="hỏi chấm.gif"/>
          <p:cNvPicPr>
            <a:picLocks noChangeAspect="1"/>
          </p:cNvPicPr>
          <p:nvPr/>
        </p:nvPicPr>
        <p:blipFill>
          <a:blip r:embed="rId3" cstate="print"/>
          <a:stretch>
            <a:fillRect/>
          </a:stretch>
        </p:blipFill>
        <p:spPr>
          <a:xfrm>
            <a:off x="213908" y="845855"/>
            <a:ext cx="652885" cy="887924"/>
          </a:xfrm>
          <a:prstGeom prst="rect">
            <a:avLst/>
          </a:prstGeom>
        </p:spPr>
      </p:pic>
      <p:pic>
        <p:nvPicPr>
          <p:cNvPr id="7" name="Picture 6" descr="tick-40143_1280.png"/>
          <p:cNvPicPr>
            <a:picLocks noChangeAspect="1"/>
          </p:cNvPicPr>
          <p:nvPr/>
        </p:nvPicPr>
        <p:blipFill>
          <a:blip r:embed="rId4" cstate="print"/>
          <a:stretch>
            <a:fillRect/>
          </a:stretch>
        </p:blipFill>
        <p:spPr>
          <a:xfrm>
            <a:off x="8025655" y="2461608"/>
            <a:ext cx="1008952" cy="934857"/>
          </a:xfrm>
          <a:prstGeom prst="rect">
            <a:avLst/>
          </a:prstGeom>
        </p:spPr>
      </p:pic>
      <p:sp>
        <p:nvSpPr>
          <p:cNvPr id="6" name="Snip and Round Single Corner Rectangle 5"/>
          <p:cNvSpPr/>
          <p:nvPr/>
        </p:nvSpPr>
        <p:spPr>
          <a:xfrm>
            <a:off x="890202" y="1103158"/>
            <a:ext cx="2765160" cy="499263"/>
          </a:xfrm>
          <a:prstGeom prst="snipRoundRect">
            <a:avLst>
              <a:gd name="adj1" fmla="val 50000"/>
              <a:gd name="adj2" fmla="val 50000"/>
            </a:avLst>
          </a:prstGeom>
          <a:solidFill>
            <a:srgbClr val="FB0BD3"/>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800">
                <a:latin typeface="Times New Roman" pitchFamily="18" charset="0"/>
                <a:cs typeface="Times New Roman" pitchFamily="18" charset="0"/>
              </a:rPr>
              <a:t>VẬN DỤNG 2</a:t>
            </a:r>
          </a:p>
        </p:txBody>
      </p:sp>
      <p:sp>
        <p:nvSpPr>
          <p:cNvPr id="8" name="TextBox 7"/>
          <p:cNvSpPr txBox="1"/>
          <p:nvPr/>
        </p:nvSpPr>
        <p:spPr>
          <a:xfrm>
            <a:off x="324917" y="3589517"/>
            <a:ext cx="8410695" cy="1384995"/>
          </a:xfrm>
          <a:prstGeom prst="rect">
            <a:avLst/>
          </a:prstGeom>
          <a:noFill/>
        </p:spPr>
        <p:txBody>
          <a:bodyPr wrap="square" rtlCol="0">
            <a:spAutoFit/>
          </a:bodyPr>
          <a:lstStyle/>
          <a:p>
            <a:r>
              <a:rPr lang="en-US" sz="2800" dirty="0" err="1">
                <a:latin typeface="Times New Roman" pitchFamily="18" charset="0"/>
                <a:cs typeface="Times New Roman" pitchFamily="18" charset="0"/>
              </a:rPr>
              <a:t>Dùng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thước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chia </a:t>
            </a:r>
            <a:r>
              <a:rPr lang="en-US" sz="2800" dirty="0" err="1">
                <a:latin typeface="Times New Roman" pitchFamily="18" charset="0"/>
                <a:cs typeface="Times New Roman" pitchFamily="18" charset="0"/>
              </a:rPr>
              <a:t>vạch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em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hãy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cây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bút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em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đang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dùng</a:t>
            </a:r>
            <a:r>
              <a:rPr lang="en-US" sz="2800" dirty="0">
                <a:latin typeface="Times New Roman" pitchFamily="18" charset="0"/>
                <a:cs typeface="Times New Roman" pitchFamily="18" charset="0"/>
              </a:rPr>
              <a:t>. So </a:t>
            </a:r>
            <a:r>
              <a:rPr lang="en-US" sz="2800" dirty="0" err="1">
                <a:latin typeface="Times New Roman" pitchFamily="18" charset="0"/>
                <a:cs typeface="Times New Roman" pitchFamily="18" charset="0"/>
              </a:rPr>
              <a:t>sánh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cây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bút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thước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rút</a:t>
            </a:r>
            <a:r>
              <a:rPr lang="en-US" sz="2800" dirty="0">
                <a:latin typeface="Times New Roman" pitchFamily="18" charset="0"/>
                <a:cs typeface="Times New Roman" pitchFamily="18" charset="0"/>
              </a:rPr>
              <a:t> ra </a:t>
            </a:r>
            <a:r>
              <a:rPr lang="en-US" sz="2800" dirty="0" err="1">
                <a:latin typeface="Times New Roman" pitchFamily="18" charset="0"/>
                <a:cs typeface="Times New Roman" pitchFamily="18" charset="0"/>
              </a:rPr>
              <a:t>kết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luận</a:t>
            </a:r>
            <a:r>
              <a:rPr lang="en-US" sz="2800" dirty="0">
                <a:latin typeface="Times New Roman" pitchFamily="18" charset="0"/>
                <a:cs typeface="Times New Roman" pitchFamily="18" charset="0"/>
              </a:rPr>
              <a:t>.</a:t>
            </a:r>
          </a:p>
        </p:txBody>
      </p:sp>
      <p:sp>
        <p:nvSpPr>
          <p:cNvPr id="10" name="Rectangle 9">
            <a:extLst>
              <a:ext uri="{FF2B5EF4-FFF2-40B4-BE49-F238E27FC236}">
                <a16:creationId xmlns:a16="http://schemas.microsoft.com/office/drawing/2014/main" xmlns="" id="{4AE2F188-FD96-470C-BB71-2375D640F6EE}"/>
              </a:ext>
            </a:extLst>
          </p:cNvPr>
          <p:cNvSpPr/>
          <p:nvPr/>
        </p:nvSpPr>
        <p:spPr>
          <a:xfrm>
            <a:off x="280127" y="-33516"/>
            <a:ext cx="8436476" cy="1077218"/>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32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Tiết</a:t>
            </a:r>
            <a:r>
              <a:rPr lang="en-US" sz="32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35 - BÀI 34: </a:t>
            </a:r>
          </a:p>
          <a:p>
            <a:pPr algn="ctr"/>
            <a:r>
              <a:rPr lang="en-US" sz="32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ĐoẠN</a:t>
            </a:r>
            <a:r>
              <a:rPr lang="en-US" sz="32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THẲNG. ĐỘ DÀI ĐOẠN THẲNG (T2)</a:t>
            </a:r>
            <a:endParaRPr lang="en-US" sz="3200" b="1" cap="all" spc="0"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shelf, colorful&#10;&#10;Description automatically generated">
            <a:extLst>
              <a:ext uri="{FF2B5EF4-FFF2-40B4-BE49-F238E27FC236}">
                <a16:creationId xmlns:a16="http://schemas.microsoft.com/office/drawing/2014/main" xmlns="" id="{5032EEA0-8657-499F-B8E8-9FDF8603B1FC}"/>
              </a:ext>
            </a:extLst>
          </p:cNvPr>
          <p:cNvPicPr>
            <a:picLocks noChangeAspect="1"/>
          </p:cNvPicPr>
          <p:nvPr/>
        </p:nvPicPr>
        <p:blipFill rotWithShape="1">
          <a:blip r:embed="rId2">
            <a:extLst>
              <a:ext uri="{28A0092B-C50C-407E-A947-70E740481C1C}">
                <a14:useLocalDpi xmlns:a14="http://schemas.microsoft.com/office/drawing/2010/main" val="0"/>
              </a:ext>
            </a:extLst>
          </a:blip>
          <a:srcRect t="8442" r="1" b="3669"/>
          <a:stretch/>
        </p:blipFill>
        <p:spPr>
          <a:xfrm>
            <a:off x="960500" y="508251"/>
            <a:ext cx="7223000" cy="4062938"/>
          </a:xfrm>
          <a:prstGeom prst="rect">
            <a:avLst/>
          </a:prstGeom>
          <a:ln w="28575">
            <a:solidFill>
              <a:schemeClr val="bg1"/>
            </a:solidFill>
          </a:ln>
        </p:spPr>
      </p:pic>
      <p:sp>
        <p:nvSpPr>
          <p:cNvPr id="4" name="Rectangle 3">
            <a:extLst>
              <a:ext uri="{FF2B5EF4-FFF2-40B4-BE49-F238E27FC236}">
                <a16:creationId xmlns:a16="http://schemas.microsoft.com/office/drawing/2014/main" xmlns="" id="{0A3668C8-6907-4283-9340-F88FC5FBDE9A}"/>
              </a:ext>
            </a:extLst>
          </p:cNvPr>
          <p:cNvSpPr/>
          <p:nvPr/>
        </p:nvSpPr>
        <p:spPr>
          <a:xfrm>
            <a:off x="3335817" y="1427734"/>
            <a:ext cx="2821926" cy="838691"/>
          </a:xfrm>
          <a:prstGeom prst="rect">
            <a:avLst/>
          </a:prstGeom>
          <a:noFill/>
        </p:spPr>
        <p:txBody>
          <a:bodyPr wrap="none" lIns="68580" tIns="34290" rIns="68580" bIns="34290">
            <a:spAutoFit/>
            <a:scene3d>
              <a:camera prst="perspectiveRelaxedModerately"/>
              <a:lightRig rig="soft" dir="t">
                <a:rot lat="0" lon="0" rev="15600000"/>
              </a:lightRig>
            </a:scene3d>
            <a:sp3d extrusionH="57150" prstMaterial="softEdge">
              <a:bevelT w="25400" h="38100"/>
            </a:sp3d>
          </a:bodyPr>
          <a:lstStyle/>
          <a:p>
            <a:pPr algn="ctr"/>
            <a:r>
              <a:rPr lang="en-US" sz="5000" b="1" dirty="0">
                <a:ln/>
                <a:solidFill>
                  <a:schemeClr val="bg1"/>
                </a:solidFill>
                <a:effectLst>
                  <a:reflection blurRad="6350" stA="60000" endA="900" endPos="60000" dist="29997" dir="5400000" sy="-100000" algn="bl" rotWithShape="0"/>
                </a:effectLst>
              </a:rPr>
              <a:t>MỤC TIÊU</a:t>
            </a:r>
          </a:p>
        </p:txBody>
      </p:sp>
      <p:pic>
        <p:nvPicPr>
          <p:cNvPr id="6" name="Picture 5" descr="A picture containing toy, doll&#10;&#10;Description automatically generated">
            <a:extLst>
              <a:ext uri="{FF2B5EF4-FFF2-40B4-BE49-F238E27FC236}">
                <a16:creationId xmlns:a16="http://schemas.microsoft.com/office/drawing/2014/main" xmlns="" id="{55906923-78A8-4266-BE35-179073945D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3467" y="2030998"/>
            <a:ext cx="1623784" cy="2294663"/>
          </a:xfrm>
          <a:prstGeom prst="rect">
            <a:avLst/>
          </a:prstGeom>
        </p:spPr>
      </p:pic>
    </p:spTree>
    <p:extLst>
      <p:ext uri="{BB962C8B-B14F-4D97-AF65-F5344CB8AC3E}">
        <p14:creationId xmlns:p14="http://schemas.microsoft.com/office/powerpoint/2010/main" val="687634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h-dong-trang-tri-powerpoint-63_114737302.gif"/>
          <p:cNvPicPr>
            <a:picLocks noChangeAspect="1"/>
          </p:cNvPicPr>
          <p:nvPr/>
        </p:nvPicPr>
        <p:blipFill>
          <a:blip r:embed="rId2" cstate="print"/>
          <a:stretch>
            <a:fillRect/>
          </a:stretch>
        </p:blipFill>
        <p:spPr>
          <a:xfrm>
            <a:off x="6819900" y="2076450"/>
            <a:ext cx="2324100" cy="1892300"/>
          </a:xfrm>
          <a:prstGeom prst="rect">
            <a:avLst/>
          </a:prstGeom>
        </p:spPr>
      </p:pic>
      <p:sp>
        <p:nvSpPr>
          <p:cNvPr id="3" name="TextBox 2"/>
          <p:cNvSpPr txBox="1"/>
          <p:nvPr/>
        </p:nvSpPr>
        <p:spPr>
          <a:xfrm>
            <a:off x="114300" y="2190750"/>
            <a:ext cx="7050194" cy="954107"/>
          </a:xfrm>
          <a:prstGeom prst="rect">
            <a:avLst/>
          </a:prstGeom>
          <a:noFill/>
        </p:spPr>
        <p:txBody>
          <a:bodyPr wrap="square" rtlCol="0">
            <a:spAutoFit/>
          </a:bodyPr>
          <a:lstStyle/>
          <a:p>
            <a:r>
              <a:rPr lang="en-US" sz="2800" dirty="0" err="1">
                <a:latin typeface="Times New Roman" pitchFamily="18" charset="0"/>
                <a:cs typeface="Times New Roman" pitchFamily="18" charset="0"/>
              </a:rPr>
              <a:t>Em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còn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khác</a:t>
            </a:r>
            <a:r>
              <a:rPr lang="en-US" sz="2800" dirty="0">
                <a:latin typeface="Times New Roman" pitchFamily="18" charset="0"/>
                <a:cs typeface="Times New Roman" pitchFamily="18" charset="0"/>
              </a:rPr>
              <a:t>?</a:t>
            </a:r>
          </a:p>
        </p:txBody>
      </p:sp>
      <p:sp>
        <p:nvSpPr>
          <p:cNvPr id="4" name="Rectangle 3">
            <a:hlinkClick r:id="rId3"/>
          </p:cNvPr>
          <p:cNvSpPr/>
          <p:nvPr/>
        </p:nvSpPr>
        <p:spPr>
          <a:xfrm>
            <a:off x="155425" y="4607215"/>
            <a:ext cx="8679530" cy="369332"/>
          </a:xfrm>
          <a:prstGeom prst="rect">
            <a:avLst/>
          </a:prstGeom>
        </p:spPr>
        <p:txBody>
          <a:bodyPr wrap="square">
            <a:spAutoFit/>
          </a:bodyPr>
          <a:lstStyle/>
          <a:p>
            <a:r>
              <a:rPr lang="en-US">
                <a:hlinkClick r:id="rId3"/>
              </a:rPr>
              <a:t>https://sites.google.com/site/vatlythcscva/Sach-giao-khoa/vat-ly-lop-6/bai-1-2-dho-do-dai</a:t>
            </a:r>
            <a:endParaRPr lang="en-US"/>
          </a:p>
        </p:txBody>
      </p:sp>
      <p:sp>
        <p:nvSpPr>
          <p:cNvPr id="6" name="Rectangle 5">
            <a:extLst>
              <a:ext uri="{FF2B5EF4-FFF2-40B4-BE49-F238E27FC236}">
                <a16:creationId xmlns:a16="http://schemas.microsoft.com/office/drawing/2014/main" xmlns="" id="{08AA94E1-AD24-400C-B1B8-4E537868AFA8}"/>
              </a:ext>
            </a:extLst>
          </p:cNvPr>
          <p:cNvSpPr/>
          <p:nvPr/>
        </p:nvSpPr>
        <p:spPr>
          <a:xfrm>
            <a:off x="501070" y="97532"/>
            <a:ext cx="8436476" cy="1077218"/>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32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Tiết</a:t>
            </a:r>
            <a:r>
              <a:rPr lang="en-US" sz="32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35 - BÀI 34: </a:t>
            </a:r>
          </a:p>
          <a:p>
            <a:pPr algn="ctr"/>
            <a:r>
              <a:rPr lang="en-US" sz="32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ĐoẠN</a:t>
            </a:r>
            <a:r>
              <a:rPr lang="en-US" sz="32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THẲNG. ĐỘ DÀI ĐOẠN THẲNG (T2)</a:t>
            </a:r>
            <a:endParaRPr lang="en-US" sz="3200" b="1" cap="all" spc="0"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4" name="Picture 6" descr="Những nhân vật đáng nhớ nhất trong series phim hoạt hình Tom và Jerry - Tin  tức âm nhạc 24/7"/>
          <p:cNvPicPr>
            <a:picLocks noChangeAspect="1" noChangeArrowheads="1"/>
          </p:cNvPicPr>
          <p:nvPr/>
        </p:nvPicPr>
        <p:blipFill>
          <a:blip r:embed="rId3" cstate="print"/>
          <a:srcRect/>
          <a:stretch>
            <a:fillRect/>
          </a:stretch>
        </p:blipFill>
        <p:spPr bwMode="auto">
          <a:xfrm>
            <a:off x="0" y="1189170"/>
            <a:ext cx="9144000" cy="3954330"/>
          </a:xfrm>
          <a:prstGeom prst="rect">
            <a:avLst/>
          </a:prstGeom>
          <a:noFill/>
        </p:spPr>
      </p:pic>
      <p:sp>
        <p:nvSpPr>
          <p:cNvPr id="9" name="TextBox 8"/>
          <p:cNvSpPr txBox="1"/>
          <p:nvPr/>
        </p:nvSpPr>
        <p:spPr>
          <a:xfrm>
            <a:off x="0" y="58292"/>
            <a:ext cx="9144000" cy="1015663"/>
          </a:xfrm>
          <a:prstGeom prst="rect">
            <a:avLst/>
          </a:prstGeom>
          <a:noFill/>
        </p:spPr>
        <p:txBody>
          <a:bodyPr wrap="square" rtlCol="0">
            <a:spAutoFit/>
          </a:bodyPr>
          <a:lstStyle/>
          <a:p>
            <a:r>
              <a:rPr lang="en-US" sz="2000">
                <a:latin typeface="Times New Roman" pitchFamily="18" charset="0"/>
                <a:cs typeface="Times New Roman" pitchFamily="18" charset="0"/>
              </a:rPr>
              <a:t>Tom đã phát hiện Jerry ở trong phòng bếp. Để bắt được Jerry, Tom phải đuổi theo Jerry theo con đường mà nó đã đi. Hãy làm theo các yêu cầu để tìm ra được con đường mà Jerry đi. Liệu Tom có bắt được Jerry không?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1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Untitled.png"/>
          <p:cNvPicPr>
            <a:picLocks noChangeAspect="1"/>
          </p:cNvPicPr>
          <p:nvPr/>
        </p:nvPicPr>
        <p:blipFill>
          <a:blip r:embed="rId3" cstate="print"/>
          <a:stretch>
            <a:fillRect/>
          </a:stretch>
        </p:blipFill>
        <p:spPr>
          <a:xfrm>
            <a:off x="0" y="-268143"/>
            <a:ext cx="9144000" cy="5142115"/>
          </a:xfrm>
          <a:prstGeom prst="rect">
            <a:avLst/>
          </a:prstGeom>
        </p:spPr>
      </p:pic>
      <p:sp>
        <p:nvSpPr>
          <p:cNvPr id="6" name="Oval 5"/>
          <p:cNvSpPr/>
          <p:nvPr/>
        </p:nvSpPr>
        <p:spPr>
          <a:xfrm>
            <a:off x="1523774" y="2448292"/>
            <a:ext cx="182880" cy="1828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a:stCxn id="6" idx="5"/>
          </p:cNvCxnSpPr>
          <p:nvPr/>
        </p:nvCxnSpPr>
        <p:spPr>
          <a:xfrm>
            <a:off x="1679872" y="2604390"/>
            <a:ext cx="2148202" cy="602857"/>
          </a:xfrm>
          <a:prstGeom prst="line">
            <a:avLst/>
          </a:prstGeom>
          <a:ln>
            <a:solidFill>
              <a:srgbClr val="00FF00"/>
            </a:solidFill>
          </a:ln>
        </p:spPr>
        <p:style>
          <a:lnRef idx="2">
            <a:schemeClr val="accent2"/>
          </a:lnRef>
          <a:fillRef idx="0">
            <a:schemeClr val="accent2"/>
          </a:fillRef>
          <a:effectRef idx="1">
            <a:schemeClr val="accent2"/>
          </a:effectRef>
          <a:fontRef idx="minor">
            <a:schemeClr val="tx1"/>
          </a:fontRef>
        </p:style>
      </p:cxnSp>
      <p:pic>
        <p:nvPicPr>
          <p:cNvPr id="31" name="Picture 2" descr="Creating an animated GIF – Online Unit Journal"/>
          <p:cNvPicPr>
            <a:picLocks noChangeAspect="1" noChangeArrowheads="1" noCrop="1"/>
          </p:cNvPicPr>
          <p:nvPr/>
        </p:nvPicPr>
        <p:blipFill>
          <a:blip r:embed="rId4" cstate="print">
            <a:clrChange>
              <a:clrFrom>
                <a:srgbClr val="FFFFFF"/>
              </a:clrFrom>
              <a:clrTo>
                <a:srgbClr val="FFFFFF">
                  <a:alpha val="0"/>
                </a:srgbClr>
              </a:clrTo>
            </a:clrChange>
          </a:blip>
          <a:srcRect/>
          <a:stretch>
            <a:fillRect/>
          </a:stretch>
        </p:blipFill>
        <p:spPr bwMode="auto">
          <a:xfrm>
            <a:off x="2063311" y="3406180"/>
            <a:ext cx="729695" cy="757019"/>
          </a:xfrm>
          <a:prstGeom prst="rect">
            <a:avLst/>
          </a:prstGeom>
          <a:noFill/>
        </p:spPr>
      </p:pic>
      <p:pic>
        <p:nvPicPr>
          <p:cNvPr id="13322" name="Picture 10" descr="Tom And Jerry - Tom The Cat Running - 1600x1062 PNG Download - PNGkit"/>
          <p:cNvPicPr>
            <a:picLocks noChangeAspect="1" noChangeArrowheads="1"/>
          </p:cNvPicPr>
          <p:nvPr/>
        </p:nvPicPr>
        <p:blipFill>
          <a:blip r:embed="rId5" cstate="print">
            <a:clrChange>
              <a:clrFrom>
                <a:srgbClr val="F6F6F6"/>
              </a:clrFrom>
              <a:clrTo>
                <a:srgbClr val="F6F6F6">
                  <a:alpha val="0"/>
                </a:srgbClr>
              </a:clrTo>
            </a:clrChange>
          </a:blip>
          <a:srcRect/>
          <a:stretch>
            <a:fillRect/>
          </a:stretch>
        </p:blipFill>
        <p:spPr bwMode="auto">
          <a:xfrm rot="392742">
            <a:off x="-720830" y="2530285"/>
            <a:ext cx="1499600" cy="1068007"/>
          </a:xfrm>
          <a:prstGeom prst="rect">
            <a:avLst/>
          </a:prstGeom>
          <a:noFill/>
        </p:spPr>
      </p:pic>
      <p:sp>
        <p:nvSpPr>
          <p:cNvPr id="33" name="Oval 32"/>
          <p:cNvSpPr/>
          <p:nvPr/>
        </p:nvSpPr>
        <p:spPr>
          <a:xfrm>
            <a:off x="3365863" y="1562021"/>
            <a:ext cx="91440" cy="9144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3688685" y="2473889"/>
            <a:ext cx="91440" cy="9144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2498129" y="3286815"/>
            <a:ext cx="98429" cy="7311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3304635" y="3478840"/>
            <a:ext cx="91440" cy="9144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 name="Straight Connector 40"/>
          <p:cNvCxnSpPr>
            <a:stCxn id="36" idx="6"/>
            <a:endCxn id="39" idx="1"/>
          </p:cNvCxnSpPr>
          <p:nvPr/>
        </p:nvCxnSpPr>
        <p:spPr>
          <a:xfrm>
            <a:off x="2596558" y="3323375"/>
            <a:ext cx="721468" cy="168856"/>
          </a:xfrm>
          <a:prstGeom prst="line">
            <a:avLst/>
          </a:prstGeom>
          <a:ln>
            <a:solidFill>
              <a:srgbClr val="00FF00"/>
            </a:solidFill>
          </a:ln>
        </p:spPr>
        <p:style>
          <a:lnRef idx="2">
            <a:schemeClr val="accent2"/>
          </a:lnRef>
          <a:fillRef idx="0">
            <a:schemeClr val="accent2"/>
          </a:fillRef>
          <a:effectRef idx="1">
            <a:schemeClr val="accent2"/>
          </a:effectRef>
          <a:fontRef idx="minor">
            <a:schemeClr val="tx1"/>
          </a:fontRef>
        </p:style>
      </p:cxnSp>
      <p:cxnSp>
        <p:nvCxnSpPr>
          <p:cNvPr id="43" name="Straight Connector 42"/>
          <p:cNvCxnSpPr>
            <a:stCxn id="39" idx="6"/>
          </p:cNvCxnSpPr>
          <p:nvPr/>
        </p:nvCxnSpPr>
        <p:spPr>
          <a:xfrm>
            <a:off x="3396075" y="3524560"/>
            <a:ext cx="1554480" cy="468175"/>
          </a:xfrm>
          <a:prstGeom prst="line">
            <a:avLst/>
          </a:prstGeom>
          <a:ln>
            <a:solidFill>
              <a:srgbClr val="00FF00"/>
            </a:solidFill>
          </a:ln>
        </p:spPr>
        <p:style>
          <a:lnRef idx="2">
            <a:schemeClr val="accent1"/>
          </a:lnRef>
          <a:fillRef idx="0">
            <a:schemeClr val="accent1"/>
          </a:fillRef>
          <a:effectRef idx="1">
            <a:schemeClr val="accent1"/>
          </a:effectRef>
          <a:fontRef idx="minor">
            <a:schemeClr val="tx1"/>
          </a:fontRef>
        </p:style>
      </p:cxnSp>
      <p:sp>
        <p:nvSpPr>
          <p:cNvPr id="44" name="Oval 43"/>
          <p:cNvSpPr/>
          <p:nvPr/>
        </p:nvSpPr>
        <p:spPr>
          <a:xfrm>
            <a:off x="4864610" y="3939700"/>
            <a:ext cx="91440" cy="9144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pic>
        <p:nvPicPr>
          <p:cNvPr id="45" name="Picture 2" descr="Creating an animated GIF – Online Unit Journal"/>
          <p:cNvPicPr>
            <a:picLocks noChangeAspect="1" noChangeArrowheads="1" noCrop="1"/>
          </p:cNvPicPr>
          <p:nvPr/>
        </p:nvPicPr>
        <p:blipFill>
          <a:blip r:embed="rId4" cstate="print">
            <a:clrChange>
              <a:clrFrom>
                <a:srgbClr val="FFFFFF"/>
              </a:clrFrom>
              <a:clrTo>
                <a:srgbClr val="FFFFFF">
                  <a:alpha val="0"/>
                </a:srgbClr>
              </a:clrTo>
            </a:clrChange>
          </a:blip>
          <a:srcRect/>
          <a:stretch>
            <a:fillRect/>
          </a:stretch>
        </p:blipFill>
        <p:spPr bwMode="auto">
          <a:xfrm>
            <a:off x="2958990" y="3147825"/>
            <a:ext cx="729695" cy="757019"/>
          </a:xfrm>
          <a:prstGeom prst="rect">
            <a:avLst/>
          </a:prstGeom>
          <a:noFill/>
        </p:spPr>
      </p:pic>
      <p:cxnSp>
        <p:nvCxnSpPr>
          <p:cNvPr id="47" name="Straight Connector 46"/>
          <p:cNvCxnSpPr/>
          <p:nvPr/>
        </p:nvCxnSpPr>
        <p:spPr>
          <a:xfrm flipV="1">
            <a:off x="4956050" y="1688435"/>
            <a:ext cx="3571665" cy="2289670"/>
          </a:xfrm>
          <a:prstGeom prst="line">
            <a:avLst/>
          </a:prstGeom>
          <a:ln>
            <a:solidFill>
              <a:srgbClr val="00FF00"/>
            </a:solidFill>
          </a:ln>
        </p:spPr>
        <p:style>
          <a:lnRef idx="2">
            <a:schemeClr val="accent2"/>
          </a:lnRef>
          <a:fillRef idx="0">
            <a:schemeClr val="accent2"/>
          </a:fillRef>
          <a:effectRef idx="1">
            <a:schemeClr val="accent2"/>
          </a:effectRef>
          <a:fontRef idx="minor">
            <a:schemeClr val="tx1"/>
          </a:fontRef>
        </p:style>
      </p:cxnSp>
      <p:sp>
        <p:nvSpPr>
          <p:cNvPr id="50" name="Oval 49"/>
          <p:cNvSpPr/>
          <p:nvPr/>
        </p:nvSpPr>
        <p:spPr>
          <a:xfrm>
            <a:off x="8489310" y="1650030"/>
            <a:ext cx="91440" cy="9144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2" descr="Creating an animated GIF – Online Unit Journal"/>
          <p:cNvPicPr>
            <a:picLocks noChangeAspect="1" noChangeArrowheads="1" noCrop="1"/>
          </p:cNvPicPr>
          <p:nvPr/>
        </p:nvPicPr>
        <p:blipFill>
          <a:blip r:embed="rId4" cstate="print">
            <a:clrChange>
              <a:clrFrom>
                <a:srgbClr val="FFFFFF"/>
              </a:clrFrom>
              <a:clrTo>
                <a:srgbClr val="FFFFFF">
                  <a:alpha val="0"/>
                </a:srgbClr>
              </a:clrTo>
            </a:clrChange>
          </a:blip>
          <a:srcRect/>
          <a:stretch>
            <a:fillRect/>
          </a:stretch>
        </p:blipFill>
        <p:spPr bwMode="auto">
          <a:xfrm>
            <a:off x="4533595" y="3570280"/>
            <a:ext cx="729695" cy="757019"/>
          </a:xfrm>
          <a:prstGeom prst="rect">
            <a:avLst/>
          </a:prstGeom>
          <a:noFill/>
        </p:spPr>
      </p:pic>
      <p:pic>
        <p:nvPicPr>
          <p:cNvPr id="21" name="Picture 20" descr="tom.jpg"/>
          <p:cNvPicPr>
            <a:picLocks noChangeAspect="1"/>
          </p:cNvPicPr>
          <p:nvPr/>
        </p:nvPicPr>
        <p:blipFill>
          <a:blip r:embed="rId6" cstate="print">
            <a:clrChange>
              <a:clrFrom>
                <a:srgbClr val="FFFFFF"/>
              </a:clrFrom>
              <a:clrTo>
                <a:srgbClr val="FFFFFF">
                  <a:alpha val="0"/>
                </a:srgbClr>
              </a:clrTo>
            </a:clrChange>
          </a:blip>
          <a:stretch>
            <a:fillRect/>
          </a:stretch>
        </p:blipFill>
        <p:spPr>
          <a:xfrm>
            <a:off x="8642930" y="1240311"/>
            <a:ext cx="576075" cy="755364"/>
          </a:xfrm>
          <a:prstGeom prst="rect">
            <a:avLst/>
          </a:prstGeom>
        </p:spPr>
      </p:pic>
      <p:sp>
        <p:nvSpPr>
          <p:cNvPr id="22" name="TextBox 21"/>
          <p:cNvSpPr txBox="1"/>
          <p:nvPr/>
        </p:nvSpPr>
        <p:spPr>
          <a:xfrm>
            <a:off x="3258915" y="3795886"/>
            <a:ext cx="4685410" cy="1015663"/>
          </a:xfrm>
          <a:prstGeom prst="rect">
            <a:avLst/>
          </a:prstGeom>
          <a:noFill/>
        </p:spPr>
        <p:txBody>
          <a:bodyPr wrap="square" rtlCol="0">
            <a:spAutoFit/>
          </a:bodyPr>
          <a:lstStyle/>
          <a:p>
            <a:r>
              <a:rPr lang="en-US" sz="2000" b="1" dirty="0" err="1">
                <a:solidFill>
                  <a:srgbClr val="FF0000"/>
                </a:solidFill>
                <a:latin typeface="Times New Roman" pitchFamily="18" charset="0"/>
                <a:cs typeface="Times New Roman" pitchFamily="18" charset="0"/>
              </a:rPr>
              <a:t>Có</a:t>
            </a:r>
            <a:r>
              <a:rPr lang="en-US" sz="2000" b="1" dirty="0">
                <a:solidFill>
                  <a:srgbClr val="FF0000"/>
                </a:solidFill>
                <a:latin typeface="Times New Roman" pitchFamily="18" charset="0"/>
                <a:cs typeface="Times New Roman" pitchFamily="18" charset="0"/>
              </a:rPr>
              <a:t> 3 con </a:t>
            </a:r>
            <a:r>
              <a:rPr lang="en-US" sz="2000" b="1" dirty="0" err="1">
                <a:solidFill>
                  <a:srgbClr val="FF0000"/>
                </a:solidFill>
                <a:latin typeface="Times New Roman" pitchFamily="18" charset="0"/>
                <a:cs typeface="Times New Roman" pitchFamily="18" charset="0"/>
              </a:rPr>
              <a:t>đường</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đến</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tủ</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lạnh</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chứa</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đồ</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ăn</a:t>
            </a:r>
            <a:r>
              <a:rPr lang="en-US" sz="2000" b="1" dirty="0">
                <a:solidFill>
                  <a:srgbClr val="FF0000"/>
                </a:solidFill>
                <a:latin typeface="Times New Roman" pitchFamily="18" charset="0"/>
                <a:cs typeface="Times New Roman" pitchFamily="18" charset="0"/>
              </a:rPr>
              <a:t>. Jerry </a:t>
            </a:r>
            <a:r>
              <a:rPr lang="en-US" sz="2000" b="1" dirty="0" err="1">
                <a:solidFill>
                  <a:srgbClr val="FF0000"/>
                </a:solidFill>
                <a:latin typeface="Times New Roman" pitchFamily="18" charset="0"/>
                <a:cs typeface="Times New Roman" pitchFamily="18" charset="0"/>
              </a:rPr>
              <a:t>đi</a:t>
            </a:r>
            <a:r>
              <a:rPr lang="en-US" sz="2000" b="1" dirty="0">
                <a:solidFill>
                  <a:srgbClr val="FF0000"/>
                </a:solidFill>
                <a:latin typeface="Times New Roman" pitchFamily="18" charset="0"/>
                <a:cs typeface="Times New Roman" pitchFamily="18" charset="0"/>
              </a:rPr>
              <a:t> con </a:t>
            </a:r>
            <a:r>
              <a:rPr lang="en-US" sz="2000" b="1" dirty="0" err="1">
                <a:solidFill>
                  <a:srgbClr val="FF0000"/>
                </a:solidFill>
                <a:latin typeface="Times New Roman" pitchFamily="18" charset="0"/>
                <a:cs typeface="Times New Roman" pitchFamily="18" charset="0"/>
              </a:rPr>
              <a:t>đường</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ngắn</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nhất</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Em</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hãy</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vẽ</a:t>
            </a:r>
            <a:r>
              <a:rPr lang="en-US" sz="2000" b="1" dirty="0">
                <a:solidFill>
                  <a:srgbClr val="FF0000"/>
                </a:solidFill>
                <a:latin typeface="Times New Roman" pitchFamily="18" charset="0"/>
                <a:cs typeface="Times New Roman" pitchFamily="18" charset="0"/>
              </a:rPr>
              <a:t> con </a:t>
            </a:r>
            <a:r>
              <a:rPr lang="en-US" sz="2000" b="1" dirty="0" err="1">
                <a:solidFill>
                  <a:srgbClr val="FF0000"/>
                </a:solidFill>
                <a:latin typeface="Times New Roman" pitchFamily="18" charset="0"/>
                <a:cs typeface="Times New Roman" pitchFamily="18" charset="0"/>
              </a:rPr>
              <a:t>đường</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đó</a:t>
            </a:r>
            <a:r>
              <a:rPr lang="en-US" sz="2000" b="1" dirty="0">
                <a:solidFill>
                  <a:srgbClr val="FF0000"/>
                </a:solidFill>
                <a:latin typeface="Times New Roman" pitchFamily="18" charset="0"/>
                <a:cs typeface="Times New Roman" pitchFamily="18" charset="0"/>
              </a:rPr>
              <a:t>.</a:t>
            </a:r>
          </a:p>
        </p:txBody>
      </p:sp>
      <p:sp>
        <p:nvSpPr>
          <p:cNvPr id="20" name="TextBox 19"/>
          <p:cNvSpPr txBox="1"/>
          <p:nvPr/>
        </p:nvSpPr>
        <p:spPr>
          <a:xfrm>
            <a:off x="3220999" y="3835291"/>
            <a:ext cx="4685410" cy="707886"/>
          </a:xfrm>
          <a:prstGeom prst="rect">
            <a:avLst/>
          </a:prstGeom>
          <a:noFill/>
        </p:spPr>
        <p:txBody>
          <a:bodyPr wrap="square" rtlCol="0">
            <a:spAutoFit/>
          </a:bodyPr>
          <a:lstStyle/>
          <a:p>
            <a:r>
              <a:rPr lang="en-US" sz="2000" b="1" dirty="0">
                <a:solidFill>
                  <a:srgbClr val="FF0000"/>
                </a:solidFill>
                <a:latin typeface="Times New Roman" pitchFamily="18" charset="0"/>
                <a:cs typeface="Times New Roman" pitchFamily="18" charset="0"/>
              </a:rPr>
              <a:t>Jerry  </a:t>
            </a:r>
            <a:r>
              <a:rPr lang="en-US" sz="2000" b="1" dirty="0" err="1">
                <a:solidFill>
                  <a:srgbClr val="FF0000"/>
                </a:solidFill>
                <a:latin typeface="Times New Roman" pitchFamily="18" charset="0"/>
                <a:cs typeface="Times New Roman" pitchFamily="18" charset="0"/>
              </a:rPr>
              <a:t>đang</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ăn</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củ</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cà</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rốt</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Vẽ</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một</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đoạn</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thẳng</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bất</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kì</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đến</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củ</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cà</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rốt</a:t>
            </a:r>
            <a:r>
              <a:rPr lang="en-US" sz="2000" b="1" dirty="0">
                <a:solidFill>
                  <a:srgbClr val="FF0000"/>
                </a:solidFill>
                <a:latin typeface="Times New Roman" pitchFamily="18" charset="0"/>
                <a:cs typeface="Times New Roman" pitchFamily="18" charset="0"/>
              </a:rPr>
              <a:t>.</a:t>
            </a:r>
          </a:p>
        </p:txBody>
      </p:sp>
      <p:sp>
        <p:nvSpPr>
          <p:cNvPr id="23" name="TextBox 22"/>
          <p:cNvSpPr txBox="1"/>
          <p:nvPr/>
        </p:nvSpPr>
        <p:spPr>
          <a:xfrm>
            <a:off x="3328746" y="4035345"/>
            <a:ext cx="4830129" cy="1015663"/>
          </a:xfrm>
          <a:prstGeom prst="rect">
            <a:avLst/>
          </a:prstGeom>
          <a:noFill/>
        </p:spPr>
        <p:txBody>
          <a:bodyPr wrap="square" rtlCol="0">
            <a:spAutoFit/>
          </a:bodyPr>
          <a:lstStyle/>
          <a:p>
            <a:r>
              <a:rPr lang="en-US" sz="2000" b="1" dirty="0" err="1">
                <a:solidFill>
                  <a:srgbClr val="FF0000"/>
                </a:solidFill>
                <a:latin typeface="Times New Roman" pitchFamily="18" charset="0"/>
                <a:cs typeface="Times New Roman" pitchFamily="18" charset="0"/>
              </a:rPr>
              <a:t>Tại</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đây</a:t>
            </a:r>
            <a:r>
              <a:rPr lang="en-US" sz="2000" b="1" dirty="0">
                <a:solidFill>
                  <a:srgbClr val="FF0000"/>
                </a:solidFill>
                <a:latin typeface="Times New Roman" pitchFamily="18" charset="0"/>
                <a:cs typeface="Times New Roman" pitchFamily="18" charset="0"/>
              </a:rPr>
              <a:t> Jerry  </a:t>
            </a:r>
            <a:r>
              <a:rPr lang="en-US" sz="2000" b="1" dirty="0" err="1">
                <a:solidFill>
                  <a:srgbClr val="FF0000"/>
                </a:solidFill>
                <a:latin typeface="Times New Roman" pitchFamily="18" charset="0"/>
                <a:cs typeface="Times New Roman" pitchFamily="18" charset="0"/>
              </a:rPr>
              <a:t>ăn</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củ</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cà</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rốt</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Lúc</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đầu</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cà</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rốt</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dài</a:t>
            </a:r>
            <a:r>
              <a:rPr lang="en-US" sz="2000" b="1" dirty="0">
                <a:solidFill>
                  <a:srgbClr val="FF0000"/>
                </a:solidFill>
                <a:latin typeface="Times New Roman" pitchFamily="18" charset="0"/>
                <a:cs typeface="Times New Roman" pitchFamily="18" charset="0"/>
              </a:rPr>
              <a:t> 7,5 cm </a:t>
            </a:r>
            <a:r>
              <a:rPr lang="en-US" sz="2000" b="1" dirty="0" err="1">
                <a:solidFill>
                  <a:srgbClr val="FF0000"/>
                </a:solidFill>
                <a:latin typeface="Times New Roman" pitchFamily="18" charset="0"/>
                <a:cs typeface="Times New Roman" pitchFamily="18" charset="0"/>
              </a:rPr>
              <a:t>nhưng</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nó</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đã</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ăn</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mất</a:t>
            </a:r>
            <a:r>
              <a:rPr lang="en-US" sz="2000" b="1" dirty="0">
                <a:solidFill>
                  <a:srgbClr val="FF0000"/>
                </a:solidFill>
                <a:latin typeface="Times New Roman" pitchFamily="18" charset="0"/>
                <a:cs typeface="Times New Roman" pitchFamily="18" charset="0"/>
              </a:rPr>
              <a:t> 3, 4 cm. </a:t>
            </a:r>
            <a:r>
              <a:rPr lang="en-US" sz="2000" b="1" dirty="0" err="1">
                <a:solidFill>
                  <a:srgbClr val="FF0000"/>
                </a:solidFill>
                <a:latin typeface="Times New Roman" pitchFamily="18" charset="0"/>
                <a:cs typeface="Times New Roman" pitchFamily="18" charset="0"/>
              </a:rPr>
              <a:t>Hỏi</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củ</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cà</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rốt</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còn</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lại</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dài</a:t>
            </a:r>
            <a:r>
              <a:rPr lang="en-US" sz="2000" b="1" dirty="0">
                <a:solidFill>
                  <a:srgbClr val="FF0000"/>
                </a:solidFill>
                <a:latin typeface="Times New Roman" pitchFamily="18" charset="0"/>
                <a:cs typeface="Times New Roman" pitchFamily="18" charset="0"/>
              </a:rPr>
              <a:t> bao </a:t>
            </a:r>
            <a:r>
              <a:rPr lang="en-US" sz="2000" b="1" dirty="0" err="1">
                <a:solidFill>
                  <a:srgbClr val="FF0000"/>
                </a:solidFill>
                <a:latin typeface="Times New Roman" pitchFamily="18" charset="0"/>
                <a:cs typeface="Times New Roman" pitchFamily="18" charset="0"/>
              </a:rPr>
              <a:t>nhiêu</a:t>
            </a:r>
            <a:r>
              <a:rPr lang="en-US" sz="2000" b="1" dirty="0">
                <a:solidFill>
                  <a:srgbClr val="FF0000"/>
                </a:solidFill>
                <a:latin typeface="Times New Roman" pitchFamily="18" charset="0"/>
                <a:cs typeface="Times New Roman" pitchFamily="18" charset="0"/>
              </a:rPr>
              <a:t> ?</a:t>
            </a:r>
          </a:p>
        </p:txBody>
      </p:sp>
      <p:sp>
        <p:nvSpPr>
          <p:cNvPr id="24" name="TextBox 23"/>
          <p:cNvSpPr txBox="1"/>
          <p:nvPr/>
        </p:nvSpPr>
        <p:spPr>
          <a:xfrm>
            <a:off x="3258915" y="3900472"/>
            <a:ext cx="4685410" cy="1015663"/>
          </a:xfrm>
          <a:prstGeom prst="rect">
            <a:avLst/>
          </a:prstGeom>
          <a:noFill/>
        </p:spPr>
        <p:txBody>
          <a:bodyPr wrap="square" rtlCol="0">
            <a:spAutoFit/>
          </a:bodyPr>
          <a:lstStyle/>
          <a:p>
            <a:r>
              <a:rPr lang="en-US" sz="2000" b="1" dirty="0">
                <a:solidFill>
                  <a:srgbClr val="FF0000"/>
                </a:solidFill>
                <a:latin typeface="Times New Roman" pitchFamily="18" charset="0"/>
                <a:cs typeface="Times New Roman" pitchFamily="18" charset="0"/>
              </a:rPr>
              <a:t>Jerry </a:t>
            </a:r>
            <a:r>
              <a:rPr lang="en-US" sz="2000" b="1" dirty="0" err="1">
                <a:solidFill>
                  <a:srgbClr val="FF0000"/>
                </a:solidFill>
                <a:latin typeface="Times New Roman" pitchFamily="18" charset="0"/>
                <a:cs typeface="Times New Roman" pitchFamily="18" charset="0"/>
              </a:rPr>
              <a:t>bò</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xuống</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đất</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Hãy</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vẽ</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đoạn</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thẳng</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bất</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kì</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xuống</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dưới</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sàn</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nhà</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bằng</a:t>
            </a:r>
            <a:r>
              <a:rPr lang="en-US" sz="2000" b="1" dirty="0">
                <a:solidFill>
                  <a:srgbClr val="FF0000"/>
                </a:solidFill>
                <a:latin typeface="Times New Roman" pitchFamily="18" charset="0"/>
                <a:cs typeface="Times New Roman" pitchFamily="18" charset="0"/>
              </a:rPr>
              <a:t> 5 </a:t>
            </a:r>
            <a:r>
              <a:rPr lang="en-US" sz="2000" b="1" dirty="0" err="1">
                <a:solidFill>
                  <a:srgbClr val="FF0000"/>
                </a:solidFill>
                <a:latin typeface="Times New Roman" pitchFamily="18" charset="0"/>
                <a:cs typeface="Times New Roman" pitchFamily="18" charset="0"/>
              </a:rPr>
              <a:t>lần</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độ</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dài</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vừa</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tính</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được</a:t>
            </a:r>
            <a:r>
              <a:rPr lang="en-US" sz="2000" b="1" dirty="0">
                <a:solidFill>
                  <a:srgbClr val="FF0000"/>
                </a:solidFill>
                <a:latin typeface="Times New Roman" pitchFamily="18" charset="0"/>
                <a:cs typeface="Times New Roman" pitchFamily="18" charset="0"/>
              </a:rPr>
              <a:t>.  </a:t>
            </a:r>
          </a:p>
        </p:txBody>
      </p:sp>
      <p:sp>
        <p:nvSpPr>
          <p:cNvPr id="25" name="TextBox 24"/>
          <p:cNvSpPr txBox="1"/>
          <p:nvPr/>
        </p:nvSpPr>
        <p:spPr>
          <a:xfrm rot="1096869">
            <a:off x="2788189" y="3514085"/>
            <a:ext cx="1181734" cy="523220"/>
          </a:xfrm>
          <a:prstGeom prst="rect">
            <a:avLst/>
          </a:prstGeom>
          <a:noFill/>
        </p:spPr>
        <p:txBody>
          <a:bodyPr wrap="none" rtlCol="0">
            <a:spAutoFit/>
          </a:bodyPr>
          <a:lstStyle/>
          <a:p>
            <a:r>
              <a:rPr lang="en-US" sz="2800" b="1">
                <a:latin typeface="Times New Roman" pitchFamily="18" charset="0"/>
                <a:cs typeface="Times New Roman" pitchFamily="18" charset="0"/>
              </a:rPr>
              <a:t>4,1 cm</a:t>
            </a:r>
          </a:p>
        </p:txBody>
      </p:sp>
      <p:sp>
        <p:nvSpPr>
          <p:cNvPr id="26" name="TextBox 25"/>
          <p:cNvSpPr txBox="1"/>
          <p:nvPr/>
        </p:nvSpPr>
        <p:spPr>
          <a:xfrm>
            <a:off x="3178902" y="3808139"/>
            <a:ext cx="5607130" cy="1200329"/>
          </a:xfrm>
          <a:prstGeom prst="rect">
            <a:avLst/>
          </a:prstGeom>
          <a:noFill/>
        </p:spPr>
        <p:txBody>
          <a:bodyPr wrap="square" rtlCol="0">
            <a:spAutoFit/>
          </a:bodyPr>
          <a:lstStyle/>
          <a:p>
            <a:r>
              <a:rPr lang="en-US" b="1" dirty="0" err="1">
                <a:solidFill>
                  <a:srgbClr val="FF0000"/>
                </a:solidFill>
                <a:latin typeface="Times New Roman" pitchFamily="18" charset="0"/>
                <a:cs typeface="Times New Roman" pitchFamily="18" charset="0"/>
              </a:rPr>
              <a:t>Vẽ</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đoạn</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thẳng</a:t>
            </a:r>
            <a:r>
              <a:rPr lang="en-US" b="1" dirty="0">
                <a:solidFill>
                  <a:srgbClr val="FF0000"/>
                </a:solidFill>
                <a:latin typeface="Times New Roman" pitchFamily="18" charset="0"/>
                <a:cs typeface="Times New Roman" pitchFamily="18" charset="0"/>
              </a:rPr>
              <a:t> </a:t>
            </a:r>
            <a:r>
              <a:rPr lang="vi-VN" b="1" dirty="0">
                <a:solidFill>
                  <a:srgbClr val="FF0000"/>
                </a:solidFill>
                <a:latin typeface="Times New Roman" pitchFamily="18" charset="0"/>
                <a:cs typeface="Times New Roman" pitchFamily="18" charset="0"/>
              </a:rPr>
              <a:t>bất kì </a:t>
            </a:r>
            <a:r>
              <a:rPr lang="en-US" b="1" dirty="0" err="1">
                <a:solidFill>
                  <a:srgbClr val="FF0000"/>
                </a:solidFill>
                <a:latin typeface="Times New Roman" pitchFamily="18" charset="0"/>
                <a:cs typeface="Times New Roman" pitchFamily="18" charset="0"/>
              </a:rPr>
              <a:t>lên</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bàn</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bếp</a:t>
            </a:r>
            <a:r>
              <a:rPr lang="vi-VN" b="1" dirty="0">
                <a:solidFill>
                  <a:srgbClr val="FF0000"/>
                </a:solidFill>
                <a:latin typeface="Times New Roman" pitchFamily="18" charset="0"/>
                <a:cs typeface="Times New Roman" pitchFamily="18" charset="0"/>
              </a:rPr>
              <a:t> để tìm đồ ăn</a:t>
            </a:r>
            <a:r>
              <a:rPr lang="en-US" b="1" dirty="0">
                <a:solidFill>
                  <a:srgbClr val="FF0000"/>
                </a:solidFill>
                <a:latin typeface="Times New Roman" pitchFamily="18" charset="0"/>
                <a:cs typeface="Times New Roman" pitchFamily="18" charset="0"/>
              </a:rPr>
              <a:t>.</a:t>
            </a:r>
            <a:r>
              <a:rPr lang="vi-VN" b="1" dirty="0">
                <a:solidFill>
                  <a:srgbClr val="FF0000"/>
                </a:solidFill>
                <a:latin typeface="Times New Roman" pitchFamily="18" charset="0"/>
                <a:cs typeface="Times New Roman" pitchFamily="18" charset="0"/>
              </a:rPr>
              <a:t> Tom đã chờ sẵn ở bàn bếp. Nếu các em vẽ đúng</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vị</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trí</a:t>
            </a:r>
            <a:r>
              <a:rPr lang="vi-VN" b="1" dirty="0">
                <a:solidFill>
                  <a:srgbClr val="FF0000"/>
                </a:solidFill>
                <a:latin typeface="Times New Roman" pitchFamily="18" charset="0"/>
                <a:cs typeface="Times New Roman" pitchFamily="18" charset="0"/>
              </a:rPr>
              <a:t> đến vị trí Tom đang đứng thì Tom sẽ tóm được Jerry</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Và</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đội</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đó</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sẽ</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giành</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chiến</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thắng</a:t>
            </a:r>
            <a:r>
              <a:rPr lang="en-US" b="1" dirty="0">
                <a:solidFill>
                  <a:srgbClr val="FF0000"/>
                </a:solidFill>
                <a:latin typeface="Times New Roman" pitchFamily="18" charset="0"/>
                <a:cs typeface="Times New Roman" pitchFamily="18" charset="0"/>
              </a:rPr>
              <a:t>.</a:t>
            </a:r>
            <a:endParaRPr lang="en-US" sz="2000" b="1" dirty="0">
              <a:solidFill>
                <a:srgbClr val="FF0000"/>
              </a:solidFill>
              <a:latin typeface="Times New Roman" pitchFamily="18" charset="0"/>
              <a:cs typeface="Times New Roman" pitchFamily="18" charset="0"/>
            </a:endParaRPr>
          </a:p>
        </p:txBody>
      </p:sp>
      <p:pic>
        <p:nvPicPr>
          <p:cNvPr id="27" name="Picture 2" descr="Creating an animated GIF – Online Unit Journal"/>
          <p:cNvPicPr>
            <a:picLocks noChangeAspect="1" noChangeArrowheads="1" noCrop="1"/>
          </p:cNvPicPr>
          <p:nvPr/>
        </p:nvPicPr>
        <p:blipFill>
          <a:blip r:embed="rId4" cstate="print">
            <a:clrChange>
              <a:clrFrom>
                <a:srgbClr val="FFFFFF"/>
              </a:clrFrom>
              <a:clrTo>
                <a:srgbClr val="FFFFFF">
                  <a:alpha val="0"/>
                </a:srgbClr>
              </a:clrTo>
            </a:clrChange>
          </a:blip>
          <a:srcRect/>
          <a:stretch>
            <a:fillRect/>
          </a:stretch>
        </p:blipFill>
        <p:spPr bwMode="auto">
          <a:xfrm>
            <a:off x="1129749" y="1907707"/>
            <a:ext cx="729695" cy="75701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770" decel="100000"/>
                                        <p:tgtEl>
                                          <p:spTgt spid="22"/>
                                        </p:tgtEl>
                                      </p:cBhvr>
                                    </p:animEffect>
                                    <p:animScale>
                                      <p:cBhvr>
                                        <p:cTn id="8" dur="770" decel="100000"/>
                                        <p:tgtEl>
                                          <p:spTgt spid="22"/>
                                        </p:tgtEl>
                                      </p:cBhvr>
                                      <p:from x="10000" y="10000"/>
                                      <p:to x="200000" y="450000"/>
                                    </p:animScale>
                                    <p:animScale>
                                      <p:cBhvr>
                                        <p:cTn id="9" dur="1230" accel="100000" fill="hold">
                                          <p:stCondLst>
                                            <p:cond delay="770"/>
                                          </p:stCondLst>
                                        </p:cTn>
                                        <p:tgtEl>
                                          <p:spTgt spid="22"/>
                                        </p:tgtEl>
                                      </p:cBhvr>
                                      <p:from x="200000" y="450000"/>
                                      <p:to x="100000" y="100000"/>
                                    </p:animScale>
                                    <p:set>
                                      <p:cBhvr>
                                        <p:cTn id="10" dur="770" fill="hold"/>
                                        <p:tgtEl>
                                          <p:spTgt spid="22"/>
                                        </p:tgtEl>
                                        <p:attrNameLst>
                                          <p:attrName>ppt_x</p:attrName>
                                        </p:attrNameLst>
                                      </p:cBhvr>
                                      <p:to>
                                        <p:strVal val="(0.5)"/>
                                      </p:to>
                                    </p:set>
                                    <p:anim from="(0.5)" to="(#ppt_x)" calcmode="lin" valueType="num">
                                      <p:cBhvr>
                                        <p:cTn id="11" dur="1230" accel="100000" fill="hold">
                                          <p:stCondLst>
                                            <p:cond delay="770"/>
                                          </p:stCondLst>
                                        </p:cTn>
                                        <p:tgtEl>
                                          <p:spTgt spid="22"/>
                                        </p:tgtEl>
                                        <p:attrNameLst>
                                          <p:attrName>ppt_x</p:attrName>
                                        </p:attrNameLst>
                                      </p:cBhvr>
                                    </p:anim>
                                    <p:set>
                                      <p:cBhvr>
                                        <p:cTn id="12" dur="770" fill="hold"/>
                                        <p:tgtEl>
                                          <p:spTgt spid="22"/>
                                        </p:tgtEl>
                                        <p:attrNameLst>
                                          <p:attrName>ppt_y</p:attrName>
                                        </p:attrNameLst>
                                      </p:cBhvr>
                                      <p:to>
                                        <p:strVal val="(#ppt_y+0.4)"/>
                                      </p:to>
                                    </p:set>
                                    <p:anim from="(#ppt_y+0.4)" to="(#ppt_y)" calcmode="lin" valueType="num">
                                      <p:cBhvr>
                                        <p:cTn id="13" dur="1230" accel="100000" fill="hold">
                                          <p:stCondLst>
                                            <p:cond delay="770"/>
                                          </p:stCondLst>
                                        </p:cTn>
                                        <p:tgtEl>
                                          <p:spTgt spid="2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xit" presetSubtype="10" fill="hold" grpId="1" nodeType="clickEffect">
                                  <p:stCondLst>
                                    <p:cond delay="0"/>
                                  </p:stCondLst>
                                  <p:childTnLst>
                                    <p:animEffect transition="out" filter="blinds(horizontal)">
                                      <p:cBhvr>
                                        <p:cTn id="22" dur="500"/>
                                        <p:tgtEl>
                                          <p:spTgt spid="22"/>
                                        </p:tgtEl>
                                      </p:cBhvr>
                                    </p:animEffect>
                                    <p:set>
                                      <p:cBhvr>
                                        <p:cTn id="23" dur="1" fill="hold">
                                          <p:stCondLst>
                                            <p:cond delay="499"/>
                                          </p:stCondLst>
                                        </p:cTn>
                                        <p:tgtEl>
                                          <p:spTgt spid="22"/>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31"/>
                                        </p:tgtEl>
                                        <p:attrNameLst>
                                          <p:attrName>style.visibility</p:attrName>
                                        </p:attrNameLst>
                                      </p:cBhvr>
                                      <p:to>
                                        <p:strVal val="visible"/>
                                      </p:to>
                                    </p:set>
                                  </p:childTnLst>
                                </p:cTn>
                              </p:par>
                              <p:par>
                                <p:cTn id="28" presetID="0" presetClass="path" presetSubtype="0" accel="50000" decel="50000" fill="hold" nodeType="withEffect">
                                  <p:stCondLst>
                                    <p:cond delay="0"/>
                                  </p:stCondLst>
                                  <p:childTnLst>
                                    <p:animMotion origin="layout" path="M 2.5E-6 -4.75015E-6 L 0.06719 -4.75015E-6 " pathEditMode="relative" rAng="0" ptsTypes="AA">
                                      <p:cBhvr>
                                        <p:cTn id="29" dur="2000" fill="hold"/>
                                        <p:tgtEl>
                                          <p:spTgt spid="31"/>
                                        </p:tgtEl>
                                        <p:attrNameLst>
                                          <p:attrName>ppt_x</p:attrName>
                                          <p:attrName>ppt_y</p:attrName>
                                        </p:attrNameLst>
                                      </p:cBhvr>
                                      <p:rCtr x="34" y="0"/>
                                    </p:animMotion>
                                  </p:childTnLst>
                                </p:cTn>
                              </p:par>
                            </p:childTnLst>
                          </p:cTn>
                        </p:par>
                      </p:childTnLst>
                    </p:cTn>
                  </p:par>
                  <p:par>
                    <p:cTn id="30" fill="hold">
                      <p:stCondLst>
                        <p:cond delay="indefinite"/>
                      </p:stCondLst>
                      <p:childTnLst>
                        <p:par>
                          <p:cTn id="31" fill="hold">
                            <p:stCondLst>
                              <p:cond delay="0"/>
                            </p:stCondLst>
                            <p:childTnLst>
                              <p:par>
                                <p:cTn id="32" presetID="51"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770" decel="100000"/>
                                        <p:tgtEl>
                                          <p:spTgt spid="20"/>
                                        </p:tgtEl>
                                      </p:cBhvr>
                                    </p:animEffect>
                                    <p:animScale>
                                      <p:cBhvr>
                                        <p:cTn id="35" dur="770" decel="100000"/>
                                        <p:tgtEl>
                                          <p:spTgt spid="20"/>
                                        </p:tgtEl>
                                      </p:cBhvr>
                                      <p:from x="10000" y="10000"/>
                                      <p:to x="200000" y="450000"/>
                                    </p:animScale>
                                    <p:animScale>
                                      <p:cBhvr>
                                        <p:cTn id="36" dur="1230" accel="100000" fill="hold">
                                          <p:stCondLst>
                                            <p:cond delay="770"/>
                                          </p:stCondLst>
                                        </p:cTn>
                                        <p:tgtEl>
                                          <p:spTgt spid="20"/>
                                        </p:tgtEl>
                                      </p:cBhvr>
                                      <p:from x="200000" y="450000"/>
                                      <p:to x="100000" y="100000"/>
                                    </p:animScale>
                                    <p:set>
                                      <p:cBhvr>
                                        <p:cTn id="37" dur="770" fill="hold"/>
                                        <p:tgtEl>
                                          <p:spTgt spid="20"/>
                                        </p:tgtEl>
                                        <p:attrNameLst>
                                          <p:attrName>ppt_x</p:attrName>
                                        </p:attrNameLst>
                                      </p:cBhvr>
                                      <p:to>
                                        <p:strVal val="(0.5)"/>
                                      </p:to>
                                    </p:set>
                                    <p:anim from="(0.5)" to="(#ppt_x)" calcmode="lin" valueType="num">
                                      <p:cBhvr>
                                        <p:cTn id="38" dur="1230" accel="100000" fill="hold">
                                          <p:stCondLst>
                                            <p:cond delay="770"/>
                                          </p:stCondLst>
                                        </p:cTn>
                                        <p:tgtEl>
                                          <p:spTgt spid="20"/>
                                        </p:tgtEl>
                                        <p:attrNameLst>
                                          <p:attrName>ppt_x</p:attrName>
                                        </p:attrNameLst>
                                      </p:cBhvr>
                                    </p:anim>
                                    <p:set>
                                      <p:cBhvr>
                                        <p:cTn id="39" dur="770" fill="hold"/>
                                        <p:tgtEl>
                                          <p:spTgt spid="20"/>
                                        </p:tgtEl>
                                        <p:attrNameLst>
                                          <p:attrName>ppt_y</p:attrName>
                                        </p:attrNameLst>
                                      </p:cBhvr>
                                      <p:to>
                                        <p:strVal val="(#ppt_y+0.4)"/>
                                      </p:to>
                                    </p:set>
                                    <p:anim from="(#ppt_y+0.4)" to="(#ppt_y)" calcmode="lin" valueType="num">
                                      <p:cBhvr>
                                        <p:cTn id="40" dur="1230" accel="100000" fill="hold">
                                          <p:stCondLst>
                                            <p:cond delay="770"/>
                                          </p:stCondLst>
                                        </p:cTn>
                                        <p:tgtEl>
                                          <p:spTgt spid="20"/>
                                        </p:tgtEl>
                                        <p:attrNameLst>
                                          <p:attrName>ppt_y</p:attrName>
                                        </p:attrNameLst>
                                      </p:cBhvr>
                                    </p:anim>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down)">
                                      <p:cBhvr>
                                        <p:cTn id="45" dur="500"/>
                                        <p:tgtEl>
                                          <p:spTgt spid="41"/>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39"/>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3" presetClass="exit" presetSubtype="10" fill="hold" grpId="1" nodeType="clickEffect">
                                  <p:stCondLst>
                                    <p:cond delay="0"/>
                                  </p:stCondLst>
                                  <p:childTnLst>
                                    <p:animEffect transition="out" filter="blinds(horizontal)">
                                      <p:cBhvr>
                                        <p:cTn id="53" dur="500"/>
                                        <p:tgtEl>
                                          <p:spTgt spid="20"/>
                                        </p:tgtEl>
                                      </p:cBhvr>
                                    </p:animEffect>
                                    <p:set>
                                      <p:cBhvr>
                                        <p:cTn id="54" dur="1" fill="hold">
                                          <p:stCondLst>
                                            <p:cond delay="499"/>
                                          </p:stCondLst>
                                        </p:cTn>
                                        <p:tgtEl>
                                          <p:spTgt spid="20"/>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51" presetClass="entr" presetSubtype="0"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770" decel="100000"/>
                                        <p:tgtEl>
                                          <p:spTgt spid="23"/>
                                        </p:tgtEl>
                                      </p:cBhvr>
                                    </p:animEffect>
                                    <p:animScale>
                                      <p:cBhvr>
                                        <p:cTn id="60" dur="770" decel="100000"/>
                                        <p:tgtEl>
                                          <p:spTgt spid="23"/>
                                        </p:tgtEl>
                                      </p:cBhvr>
                                      <p:from x="10000" y="10000"/>
                                      <p:to x="200000" y="450000"/>
                                    </p:animScale>
                                    <p:animScale>
                                      <p:cBhvr>
                                        <p:cTn id="61" dur="1230" accel="100000" fill="hold">
                                          <p:stCondLst>
                                            <p:cond delay="770"/>
                                          </p:stCondLst>
                                        </p:cTn>
                                        <p:tgtEl>
                                          <p:spTgt spid="23"/>
                                        </p:tgtEl>
                                      </p:cBhvr>
                                      <p:from x="200000" y="450000"/>
                                      <p:to x="100000" y="100000"/>
                                    </p:animScale>
                                    <p:set>
                                      <p:cBhvr>
                                        <p:cTn id="62" dur="770" fill="hold"/>
                                        <p:tgtEl>
                                          <p:spTgt spid="23"/>
                                        </p:tgtEl>
                                        <p:attrNameLst>
                                          <p:attrName>ppt_x</p:attrName>
                                        </p:attrNameLst>
                                      </p:cBhvr>
                                      <p:to>
                                        <p:strVal val="(0.5)"/>
                                      </p:to>
                                    </p:set>
                                    <p:anim from="(0.5)" to="(#ppt_x)" calcmode="lin" valueType="num">
                                      <p:cBhvr>
                                        <p:cTn id="63" dur="1230" accel="100000" fill="hold">
                                          <p:stCondLst>
                                            <p:cond delay="770"/>
                                          </p:stCondLst>
                                        </p:cTn>
                                        <p:tgtEl>
                                          <p:spTgt spid="23"/>
                                        </p:tgtEl>
                                        <p:attrNameLst>
                                          <p:attrName>ppt_x</p:attrName>
                                        </p:attrNameLst>
                                      </p:cBhvr>
                                    </p:anim>
                                    <p:set>
                                      <p:cBhvr>
                                        <p:cTn id="64" dur="770" fill="hold"/>
                                        <p:tgtEl>
                                          <p:spTgt spid="23"/>
                                        </p:tgtEl>
                                        <p:attrNameLst>
                                          <p:attrName>ppt_y</p:attrName>
                                        </p:attrNameLst>
                                      </p:cBhvr>
                                      <p:to>
                                        <p:strVal val="(#ppt_y+0.4)"/>
                                      </p:to>
                                    </p:set>
                                    <p:anim from="(#ppt_y+0.4)" to="(#ppt_y)" calcmode="lin" valueType="num">
                                      <p:cBhvr>
                                        <p:cTn id="65" dur="1230" accel="100000" fill="hold">
                                          <p:stCondLst>
                                            <p:cond delay="770"/>
                                          </p:stCondLst>
                                        </p:cTn>
                                        <p:tgtEl>
                                          <p:spTgt spid="23"/>
                                        </p:tgtEl>
                                        <p:attrNameLst>
                                          <p:attrName>ppt_y</p:attrName>
                                        </p:attrNameLst>
                                      </p:cBhvr>
                                    </p:anim>
                                  </p:childTnLst>
                                </p:cTn>
                              </p:par>
                            </p:childTnLst>
                          </p:cTn>
                        </p:par>
                      </p:childTnLst>
                    </p:cTn>
                  </p:par>
                  <p:par>
                    <p:cTn id="66" fill="hold">
                      <p:stCondLst>
                        <p:cond delay="indefinite"/>
                      </p:stCondLst>
                      <p:childTnLst>
                        <p:par>
                          <p:cTn id="67" fill="hold">
                            <p:stCondLst>
                              <p:cond delay="0"/>
                            </p:stCondLst>
                            <p:childTnLst>
                              <p:par>
                                <p:cTn id="68" presetID="51" presetClass="entr" presetSubtype="0" fill="hold" grpId="0" nodeType="click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770" decel="100000"/>
                                        <p:tgtEl>
                                          <p:spTgt spid="24"/>
                                        </p:tgtEl>
                                      </p:cBhvr>
                                    </p:animEffect>
                                    <p:animScale>
                                      <p:cBhvr>
                                        <p:cTn id="71" dur="770" decel="100000"/>
                                        <p:tgtEl>
                                          <p:spTgt spid="24"/>
                                        </p:tgtEl>
                                      </p:cBhvr>
                                      <p:from x="10000" y="10000"/>
                                      <p:to x="200000" y="450000"/>
                                    </p:animScale>
                                    <p:animScale>
                                      <p:cBhvr>
                                        <p:cTn id="72" dur="1230" accel="100000" fill="hold">
                                          <p:stCondLst>
                                            <p:cond delay="770"/>
                                          </p:stCondLst>
                                        </p:cTn>
                                        <p:tgtEl>
                                          <p:spTgt spid="24"/>
                                        </p:tgtEl>
                                      </p:cBhvr>
                                      <p:from x="200000" y="450000"/>
                                      <p:to x="100000" y="100000"/>
                                    </p:animScale>
                                    <p:set>
                                      <p:cBhvr>
                                        <p:cTn id="73" dur="770" fill="hold"/>
                                        <p:tgtEl>
                                          <p:spTgt spid="24"/>
                                        </p:tgtEl>
                                        <p:attrNameLst>
                                          <p:attrName>ppt_x</p:attrName>
                                        </p:attrNameLst>
                                      </p:cBhvr>
                                      <p:to>
                                        <p:strVal val="(0.5)"/>
                                      </p:to>
                                    </p:set>
                                    <p:anim from="(0.5)" to="(#ppt_x)" calcmode="lin" valueType="num">
                                      <p:cBhvr>
                                        <p:cTn id="74" dur="1230" accel="100000" fill="hold">
                                          <p:stCondLst>
                                            <p:cond delay="770"/>
                                          </p:stCondLst>
                                        </p:cTn>
                                        <p:tgtEl>
                                          <p:spTgt spid="24"/>
                                        </p:tgtEl>
                                        <p:attrNameLst>
                                          <p:attrName>ppt_x</p:attrName>
                                        </p:attrNameLst>
                                      </p:cBhvr>
                                    </p:anim>
                                    <p:set>
                                      <p:cBhvr>
                                        <p:cTn id="75" dur="770" fill="hold"/>
                                        <p:tgtEl>
                                          <p:spTgt spid="24"/>
                                        </p:tgtEl>
                                        <p:attrNameLst>
                                          <p:attrName>ppt_y</p:attrName>
                                        </p:attrNameLst>
                                      </p:cBhvr>
                                      <p:to>
                                        <p:strVal val="(#ppt_y+0.4)"/>
                                      </p:to>
                                    </p:set>
                                    <p:anim from="(#ppt_y+0.4)" to="(#ppt_y)" calcmode="lin" valueType="num">
                                      <p:cBhvr>
                                        <p:cTn id="76" dur="1230" accel="100000" fill="hold">
                                          <p:stCondLst>
                                            <p:cond delay="770"/>
                                          </p:stCondLst>
                                        </p:cTn>
                                        <p:tgtEl>
                                          <p:spTgt spid="24"/>
                                        </p:tgtEl>
                                        <p:attrNameLst>
                                          <p:attrName>ppt_y</p:attrName>
                                        </p:attrNameLst>
                                      </p:cBhvr>
                                    </p:anim>
                                  </p:childTnLst>
                                </p:cTn>
                              </p:par>
                              <p:par>
                                <p:cTn id="77" presetID="3" presetClass="exit" presetSubtype="10" fill="hold" grpId="1" nodeType="withEffect">
                                  <p:stCondLst>
                                    <p:cond delay="0"/>
                                  </p:stCondLst>
                                  <p:childTnLst>
                                    <p:animEffect transition="out" filter="blinds(horizontal)">
                                      <p:cBhvr>
                                        <p:cTn id="78" dur="500"/>
                                        <p:tgtEl>
                                          <p:spTgt spid="23"/>
                                        </p:tgtEl>
                                      </p:cBhvr>
                                    </p:animEffect>
                                    <p:set>
                                      <p:cBhvr>
                                        <p:cTn id="79" dur="1" fill="hold">
                                          <p:stCondLst>
                                            <p:cond delay="499"/>
                                          </p:stCondLst>
                                        </p:cTn>
                                        <p:tgtEl>
                                          <p:spTgt spid="23"/>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3" presetClass="entr" presetSubtype="10" fill="hold" grpId="0" nodeType="click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blinds(horizontal)">
                                      <p:cBhvr>
                                        <p:cTn id="84" dur="500"/>
                                        <p:tgtEl>
                                          <p:spTgt spid="25"/>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4" fill="hold" nodeType="click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wipe(down)">
                                      <p:cBhvr>
                                        <p:cTn id="89" dur="500"/>
                                        <p:tgtEl>
                                          <p:spTgt spid="43"/>
                                        </p:tgtEl>
                                      </p:cBhvr>
                                    </p:animEffect>
                                  </p:childTnLst>
                                </p:cTn>
                              </p:par>
                              <p:par>
                                <p:cTn id="90" presetID="1" presetClass="entr" presetSubtype="0" fill="hold" grpId="1" nodeType="withEffect">
                                  <p:stCondLst>
                                    <p:cond delay="0"/>
                                  </p:stCondLst>
                                  <p:childTnLst>
                                    <p:set>
                                      <p:cBhvr>
                                        <p:cTn id="91" dur="1" fill="hold">
                                          <p:stCondLst>
                                            <p:cond delay="0"/>
                                          </p:stCondLst>
                                        </p:cTn>
                                        <p:tgtEl>
                                          <p:spTgt spid="44"/>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3" presetClass="exit" presetSubtype="10" fill="hold" nodeType="clickEffect">
                                  <p:stCondLst>
                                    <p:cond delay="0"/>
                                  </p:stCondLst>
                                  <p:childTnLst>
                                    <p:animEffect transition="out" filter="blinds(horizontal)">
                                      <p:cBhvr>
                                        <p:cTn id="95" dur="500"/>
                                        <p:tgtEl>
                                          <p:spTgt spid="31"/>
                                        </p:tgtEl>
                                      </p:cBhvr>
                                    </p:animEffect>
                                    <p:set>
                                      <p:cBhvr>
                                        <p:cTn id="96" dur="1" fill="hold">
                                          <p:stCondLst>
                                            <p:cond delay="499"/>
                                          </p:stCondLst>
                                        </p:cTn>
                                        <p:tgtEl>
                                          <p:spTgt spid="31"/>
                                        </p:tgtEl>
                                        <p:attrNameLst>
                                          <p:attrName>style.visibility</p:attrName>
                                        </p:attrNameLst>
                                      </p:cBhvr>
                                      <p:to>
                                        <p:strVal val="hidden"/>
                                      </p:to>
                                    </p:set>
                                  </p:childTnLst>
                                </p:cTn>
                              </p:par>
                              <p:par>
                                <p:cTn id="97" presetID="1" presetClass="entr" presetSubtype="0" fill="hold" nodeType="withEffect">
                                  <p:stCondLst>
                                    <p:cond delay="0"/>
                                  </p:stCondLst>
                                  <p:childTnLst>
                                    <p:set>
                                      <p:cBhvr>
                                        <p:cTn id="98" dur="1" fill="hold">
                                          <p:stCondLst>
                                            <p:cond delay="0"/>
                                          </p:stCondLst>
                                        </p:cTn>
                                        <p:tgtEl>
                                          <p:spTgt spid="45"/>
                                        </p:tgtEl>
                                        <p:attrNameLst>
                                          <p:attrName>style.visibility</p:attrName>
                                        </p:attrNameLst>
                                      </p:cBhvr>
                                      <p:to>
                                        <p:strVal val="visible"/>
                                      </p:to>
                                    </p:set>
                                  </p:childTnLst>
                                </p:cTn>
                              </p:par>
                              <p:par>
                                <p:cTn id="99" presetID="0" presetClass="path" presetSubtype="0" accel="50000" decel="50000" fill="hold" nodeType="withEffect">
                                  <p:stCondLst>
                                    <p:cond delay="0"/>
                                  </p:stCondLst>
                                  <p:childTnLst>
                                    <p:animMotion origin="layout" path="M -0.00833 -0.01511 L 0.14063 0.1132 " pathEditMode="relative" rAng="0" ptsTypes="AA">
                                      <p:cBhvr>
                                        <p:cTn id="100" dur="2000" fill="hold"/>
                                        <p:tgtEl>
                                          <p:spTgt spid="45"/>
                                        </p:tgtEl>
                                        <p:attrNameLst>
                                          <p:attrName>ppt_x</p:attrName>
                                          <p:attrName>ppt_y</p:attrName>
                                        </p:attrNameLst>
                                      </p:cBhvr>
                                      <p:rCtr x="74" y="64"/>
                                    </p:animMotion>
                                  </p:childTnLst>
                                </p:cTn>
                              </p:par>
                            </p:childTnLst>
                          </p:cTn>
                        </p:par>
                      </p:childTnLst>
                    </p:cTn>
                  </p:par>
                  <p:par>
                    <p:cTn id="101" fill="hold">
                      <p:stCondLst>
                        <p:cond delay="indefinite"/>
                      </p:stCondLst>
                      <p:childTnLst>
                        <p:par>
                          <p:cTn id="102" fill="hold">
                            <p:stCondLst>
                              <p:cond delay="0"/>
                            </p:stCondLst>
                            <p:childTnLst>
                              <p:par>
                                <p:cTn id="103" presetID="51" presetClass="entr" presetSubtype="0" fill="hold" grpId="0" nodeType="click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fade">
                                      <p:cBhvr>
                                        <p:cTn id="105" dur="770" decel="100000"/>
                                        <p:tgtEl>
                                          <p:spTgt spid="26"/>
                                        </p:tgtEl>
                                      </p:cBhvr>
                                    </p:animEffect>
                                    <p:animScale>
                                      <p:cBhvr>
                                        <p:cTn id="106" dur="770" decel="100000"/>
                                        <p:tgtEl>
                                          <p:spTgt spid="26"/>
                                        </p:tgtEl>
                                      </p:cBhvr>
                                      <p:from x="10000" y="10000"/>
                                      <p:to x="200000" y="450000"/>
                                    </p:animScale>
                                    <p:animScale>
                                      <p:cBhvr>
                                        <p:cTn id="107" dur="1230" accel="100000" fill="hold">
                                          <p:stCondLst>
                                            <p:cond delay="770"/>
                                          </p:stCondLst>
                                        </p:cTn>
                                        <p:tgtEl>
                                          <p:spTgt spid="26"/>
                                        </p:tgtEl>
                                      </p:cBhvr>
                                      <p:from x="200000" y="450000"/>
                                      <p:to x="100000" y="100000"/>
                                    </p:animScale>
                                    <p:set>
                                      <p:cBhvr>
                                        <p:cTn id="108" dur="770" fill="hold"/>
                                        <p:tgtEl>
                                          <p:spTgt spid="26"/>
                                        </p:tgtEl>
                                        <p:attrNameLst>
                                          <p:attrName>ppt_x</p:attrName>
                                        </p:attrNameLst>
                                      </p:cBhvr>
                                      <p:to>
                                        <p:strVal val="(0.5)"/>
                                      </p:to>
                                    </p:set>
                                    <p:anim from="(0.5)" to="(#ppt_x)" calcmode="lin" valueType="num">
                                      <p:cBhvr>
                                        <p:cTn id="109" dur="1230" accel="100000" fill="hold">
                                          <p:stCondLst>
                                            <p:cond delay="770"/>
                                          </p:stCondLst>
                                        </p:cTn>
                                        <p:tgtEl>
                                          <p:spTgt spid="26"/>
                                        </p:tgtEl>
                                        <p:attrNameLst>
                                          <p:attrName>ppt_x</p:attrName>
                                        </p:attrNameLst>
                                      </p:cBhvr>
                                    </p:anim>
                                    <p:set>
                                      <p:cBhvr>
                                        <p:cTn id="110" dur="770" fill="hold"/>
                                        <p:tgtEl>
                                          <p:spTgt spid="26"/>
                                        </p:tgtEl>
                                        <p:attrNameLst>
                                          <p:attrName>ppt_y</p:attrName>
                                        </p:attrNameLst>
                                      </p:cBhvr>
                                      <p:to>
                                        <p:strVal val="(#ppt_y+0.4)"/>
                                      </p:to>
                                    </p:set>
                                    <p:anim from="(#ppt_y+0.4)" to="(#ppt_y)" calcmode="lin" valueType="num">
                                      <p:cBhvr>
                                        <p:cTn id="111" dur="1230" accel="100000" fill="hold">
                                          <p:stCondLst>
                                            <p:cond delay="770"/>
                                          </p:stCondLst>
                                        </p:cTn>
                                        <p:tgtEl>
                                          <p:spTgt spid="26"/>
                                        </p:tgtEl>
                                        <p:attrNameLst>
                                          <p:attrName>ppt_y</p:attrName>
                                        </p:attrNameLst>
                                      </p:cBhvr>
                                    </p:anim>
                                  </p:childTnLst>
                                </p:cTn>
                              </p:par>
                              <p:par>
                                <p:cTn id="112" presetID="3" presetClass="exit" presetSubtype="10" fill="hold" grpId="1" nodeType="withEffect">
                                  <p:stCondLst>
                                    <p:cond delay="0"/>
                                  </p:stCondLst>
                                  <p:childTnLst>
                                    <p:animEffect transition="out" filter="blinds(horizontal)">
                                      <p:cBhvr>
                                        <p:cTn id="113" dur="500"/>
                                        <p:tgtEl>
                                          <p:spTgt spid="24"/>
                                        </p:tgtEl>
                                      </p:cBhvr>
                                    </p:animEffect>
                                    <p:set>
                                      <p:cBhvr>
                                        <p:cTn id="114" dur="1" fill="hold">
                                          <p:stCondLst>
                                            <p:cond delay="499"/>
                                          </p:stCondLst>
                                        </p:cTn>
                                        <p:tgtEl>
                                          <p:spTgt spid="24"/>
                                        </p:tgtEl>
                                        <p:attrNameLst>
                                          <p:attrName>style.visibility</p:attrName>
                                        </p:attrNameLst>
                                      </p:cBhvr>
                                      <p:to>
                                        <p:strVal val="hidden"/>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nodeType="clickEffect">
                                  <p:stCondLst>
                                    <p:cond delay="0"/>
                                  </p:stCondLst>
                                  <p:childTnLst>
                                    <p:set>
                                      <p:cBhvr>
                                        <p:cTn id="118" dur="1" fill="hold">
                                          <p:stCondLst>
                                            <p:cond delay="0"/>
                                          </p:stCondLst>
                                        </p:cTn>
                                        <p:tgtEl>
                                          <p:spTgt spid="17"/>
                                        </p:tgtEl>
                                        <p:attrNameLst>
                                          <p:attrName>style.visibility</p:attrName>
                                        </p:attrNameLst>
                                      </p:cBhvr>
                                      <p:to>
                                        <p:strVal val="visible"/>
                                      </p:to>
                                    </p:set>
                                  </p:childTnLst>
                                </p:cTn>
                              </p:par>
                              <p:par>
                                <p:cTn id="119" presetID="3" presetClass="exit" presetSubtype="10" fill="hold" nodeType="withEffect">
                                  <p:stCondLst>
                                    <p:cond delay="0"/>
                                  </p:stCondLst>
                                  <p:childTnLst>
                                    <p:animEffect transition="out" filter="blinds(horizontal)">
                                      <p:cBhvr>
                                        <p:cTn id="120" dur="500"/>
                                        <p:tgtEl>
                                          <p:spTgt spid="45"/>
                                        </p:tgtEl>
                                      </p:cBhvr>
                                    </p:animEffect>
                                    <p:set>
                                      <p:cBhvr>
                                        <p:cTn id="121" dur="1" fill="hold">
                                          <p:stCondLst>
                                            <p:cond delay="499"/>
                                          </p:stCondLst>
                                        </p:cTn>
                                        <p:tgtEl>
                                          <p:spTgt spid="45"/>
                                        </p:tgtEl>
                                        <p:attrNameLst>
                                          <p:attrName>style.visibility</p:attrName>
                                        </p:attrNameLst>
                                      </p:cBhvr>
                                      <p:to>
                                        <p:strVal val="hidden"/>
                                      </p:to>
                                    </p:set>
                                  </p:childTnLst>
                                </p:cTn>
                              </p:par>
                            </p:childTnLst>
                          </p:cTn>
                        </p:par>
                      </p:childTnLst>
                    </p:cTn>
                  </p:par>
                  <p:par>
                    <p:cTn id="122" fill="hold">
                      <p:stCondLst>
                        <p:cond delay="indefinite"/>
                      </p:stCondLst>
                      <p:childTnLst>
                        <p:par>
                          <p:cTn id="123" fill="hold">
                            <p:stCondLst>
                              <p:cond delay="0"/>
                            </p:stCondLst>
                            <p:childTnLst>
                              <p:par>
                                <p:cTn id="124" presetID="0" presetClass="path" presetSubtype="0" accel="50000" decel="50000" fill="hold" nodeType="clickEffect">
                                  <p:stCondLst>
                                    <p:cond delay="0"/>
                                  </p:stCondLst>
                                  <p:childTnLst>
                                    <p:animMotion origin="layout" path="M 3.05556E-6 1.6533E-6 L 0.05451 -0.39544 " pathEditMode="relative" rAng="0" ptsTypes="AA">
                                      <p:cBhvr>
                                        <p:cTn id="125" dur="2000" fill="hold"/>
                                        <p:tgtEl>
                                          <p:spTgt spid="17"/>
                                        </p:tgtEl>
                                        <p:attrNameLst>
                                          <p:attrName>ppt_x</p:attrName>
                                          <p:attrName>ppt_y</p:attrName>
                                        </p:attrNameLst>
                                      </p:cBhvr>
                                      <p:rCtr x="27" y="-198"/>
                                    </p:animMotion>
                                  </p:childTnLst>
                                </p:cTn>
                              </p:par>
                            </p:childTnLst>
                          </p:cTn>
                        </p:par>
                      </p:childTnLst>
                    </p:cTn>
                  </p:par>
                  <p:par>
                    <p:cTn id="126" fill="hold">
                      <p:stCondLst>
                        <p:cond delay="indefinite"/>
                      </p:stCondLst>
                      <p:childTnLst>
                        <p:par>
                          <p:cTn id="127" fill="hold">
                            <p:stCondLst>
                              <p:cond delay="0"/>
                            </p:stCondLst>
                            <p:childTnLst>
                              <p:par>
                                <p:cTn id="128" presetID="0" presetClass="path" presetSubtype="0" accel="50000" decel="50000" fill="hold" nodeType="clickEffect">
                                  <p:stCondLst>
                                    <p:cond delay="0"/>
                                  </p:stCondLst>
                                  <p:childTnLst>
                                    <p:animMotion origin="layout" path="M -0.05556 0.04568 L 0.36858 0.34413 " pathEditMode="relative" rAng="0" ptsTypes="AA">
                                      <p:cBhvr>
                                        <p:cTn id="129" dur="2000" fill="hold"/>
                                        <p:tgtEl>
                                          <p:spTgt spid="13322"/>
                                        </p:tgtEl>
                                        <p:attrNameLst>
                                          <p:attrName>ppt_x</p:attrName>
                                          <p:attrName>ppt_y</p:attrName>
                                        </p:attrNameLst>
                                      </p:cBhvr>
                                      <p:rCtr x="21198" y="14907"/>
                                    </p:animMotion>
                                  </p:childTnLst>
                                </p:cTn>
                              </p:par>
                              <p:par>
                                <p:cTn id="130" presetID="0" presetClass="path" presetSubtype="0" accel="50000" decel="50000" fill="hold" nodeType="withEffect">
                                  <p:stCondLst>
                                    <p:cond delay="0"/>
                                  </p:stCondLst>
                                  <p:childTnLst>
                                    <p:animMotion origin="layout" path="M 0.05451 -0.39543 L 0.39462 -0.49229 " pathEditMode="relative" ptsTypes="AA">
                                      <p:cBhvr>
                                        <p:cTn id="131" dur="2000" fill="hold"/>
                                        <p:tgtEl>
                                          <p:spTgt spid="17"/>
                                        </p:tgtEl>
                                        <p:attrNameLst>
                                          <p:attrName>ppt_x</p:attrName>
                                          <p:attrName>ppt_y</p:attrName>
                                        </p:attrNameLst>
                                      </p:cBhvr>
                                    </p:animMotion>
                                  </p:childTnLst>
                                </p:cTn>
                              </p:par>
                              <p:par>
                                <p:cTn id="132" presetID="0" presetClass="path" presetSubtype="0" accel="50000" decel="50000" fill="hold" nodeType="withEffect">
                                  <p:stCondLst>
                                    <p:cond delay="0"/>
                                  </p:stCondLst>
                                  <p:childTnLst>
                                    <p:animMotion origin="layout" path="M 0.41893 0.35154 L 0.84323 -0.15587 " pathEditMode="relative" rAng="0" ptsTypes="AA">
                                      <p:cBhvr>
                                        <p:cTn id="133" dur="2000" fill="hold"/>
                                        <p:tgtEl>
                                          <p:spTgt spid="13322"/>
                                        </p:tgtEl>
                                        <p:attrNameLst>
                                          <p:attrName>ppt_x</p:attrName>
                                          <p:attrName>ppt_y</p:attrName>
                                        </p:attrNameLst>
                                      </p:cBhvr>
                                      <p:rCtr x="21215" y="-25370"/>
                                    </p:animMotion>
                                  </p:childTnLst>
                                </p:cTn>
                              </p:par>
                            </p:childTnLst>
                          </p:cTn>
                        </p:par>
                      </p:childTnLst>
                    </p:cTn>
                  </p:par>
                  <p:par>
                    <p:cTn id="134" fill="hold">
                      <p:stCondLst>
                        <p:cond delay="indefinite"/>
                      </p:stCondLst>
                      <p:childTnLst>
                        <p:par>
                          <p:cTn id="135" fill="hold">
                            <p:stCondLst>
                              <p:cond delay="0"/>
                            </p:stCondLst>
                            <p:childTnLst>
                              <p:par>
                                <p:cTn id="136" presetID="3" presetClass="exit" presetSubtype="10" fill="hold" nodeType="clickEffect">
                                  <p:stCondLst>
                                    <p:cond delay="0"/>
                                  </p:stCondLst>
                                  <p:childTnLst>
                                    <p:animEffect transition="out" filter="blinds(horizontal)">
                                      <p:cBhvr>
                                        <p:cTn id="137" dur="500"/>
                                        <p:tgtEl>
                                          <p:spTgt spid="13322"/>
                                        </p:tgtEl>
                                      </p:cBhvr>
                                    </p:animEffect>
                                    <p:set>
                                      <p:cBhvr>
                                        <p:cTn id="138" dur="1" fill="hold">
                                          <p:stCondLst>
                                            <p:cond delay="499"/>
                                          </p:stCondLst>
                                        </p:cTn>
                                        <p:tgtEl>
                                          <p:spTgt spid="13322"/>
                                        </p:tgtEl>
                                        <p:attrNameLst>
                                          <p:attrName>style.visibility</p:attrName>
                                        </p:attrNameLst>
                                      </p:cBhvr>
                                      <p:to>
                                        <p:strVal val="hidden"/>
                                      </p:to>
                                    </p:set>
                                  </p:childTnLst>
                                </p:cTn>
                              </p:par>
                              <p:par>
                                <p:cTn id="139" presetID="1" presetClass="entr" presetSubtype="0" fill="hold" nodeType="withEffect">
                                  <p:stCondLst>
                                    <p:cond delay="0"/>
                                  </p:stCondLst>
                                  <p:childTnLst>
                                    <p:set>
                                      <p:cBhvr>
                                        <p:cTn id="140" dur="1" fill="hold">
                                          <p:stCondLst>
                                            <p:cond delay="0"/>
                                          </p:stCondLst>
                                        </p:cTn>
                                        <p:tgtEl>
                                          <p:spTgt spid="21"/>
                                        </p:tgtEl>
                                        <p:attrNameLst>
                                          <p:attrName>style.visibility</p:attrName>
                                        </p:attrNameLst>
                                      </p:cBhvr>
                                      <p:to>
                                        <p:strVal val="visible"/>
                                      </p:to>
                                    </p:set>
                                  </p:childTnLst>
                                </p:cTn>
                              </p:par>
                            </p:childTnLst>
                          </p:cTn>
                        </p:par>
                      </p:childTnLst>
                    </p:cTn>
                  </p:par>
                  <p:par>
                    <p:cTn id="141" fill="hold">
                      <p:stCondLst>
                        <p:cond delay="indefinite"/>
                      </p:stCondLst>
                      <p:childTnLst>
                        <p:par>
                          <p:cTn id="142" fill="hold">
                            <p:stCondLst>
                              <p:cond delay="0"/>
                            </p:stCondLst>
                            <p:childTnLst>
                              <p:par>
                                <p:cTn id="143" presetID="22" presetClass="entr" presetSubtype="4" fill="hold" nodeType="click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par>
                                <p:cTn id="146" presetID="3" presetClass="entr" presetSubtype="10" fill="hold" grpId="0" nodeType="withEffect">
                                  <p:stCondLst>
                                    <p:cond delay="0"/>
                                  </p:stCondLst>
                                  <p:childTnLst>
                                    <p:set>
                                      <p:cBhvr>
                                        <p:cTn id="147" dur="1" fill="hold">
                                          <p:stCondLst>
                                            <p:cond delay="0"/>
                                          </p:stCondLst>
                                        </p:cTn>
                                        <p:tgtEl>
                                          <p:spTgt spid="50"/>
                                        </p:tgtEl>
                                        <p:attrNameLst>
                                          <p:attrName>style.visibility</p:attrName>
                                        </p:attrNameLst>
                                      </p:cBhvr>
                                      <p:to>
                                        <p:strVal val="visible"/>
                                      </p:to>
                                    </p:set>
                                    <p:animEffect transition="in" filter="blinds(horizontal)">
                                      <p:cBhvr>
                                        <p:cTn id="14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4" grpId="1" animBg="1"/>
      <p:bldP spid="50" grpId="0" animBg="1"/>
      <p:bldP spid="22" grpId="0"/>
      <p:bldP spid="22" grpId="1"/>
      <p:bldP spid="20" grpId="0"/>
      <p:bldP spid="20" grpId="1"/>
      <p:bldP spid="23" grpId="0"/>
      <p:bldP spid="23" grpId="1"/>
      <p:bldP spid="24" grpId="0"/>
      <p:bldP spid="24" grpId="1"/>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cstate="print"/>
          <a:srcRect/>
          <a:stretch>
            <a:fillRect/>
          </a:stretch>
        </p:blipFill>
        <p:spPr bwMode="auto">
          <a:xfrm>
            <a:off x="0" y="0"/>
            <a:ext cx="9144000" cy="6989710"/>
          </a:xfrm>
          <a:prstGeom prst="rect">
            <a:avLst/>
          </a:prstGeom>
          <a:noFill/>
          <a:ln w="9525">
            <a:noFill/>
            <a:miter lim="800000"/>
            <a:headEnd/>
            <a:tailEnd/>
          </a:ln>
        </p:spPr>
      </p:pic>
      <p:sp>
        <p:nvSpPr>
          <p:cNvPr id="2" name="TextBox 1"/>
          <p:cNvSpPr txBox="1"/>
          <p:nvPr/>
        </p:nvSpPr>
        <p:spPr>
          <a:xfrm>
            <a:off x="78615" y="2994205"/>
            <a:ext cx="8679530" cy="1938992"/>
          </a:xfrm>
          <a:prstGeom prst="rect">
            <a:avLst/>
          </a:prstGeom>
          <a:noFill/>
        </p:spPr>
        <p:txBody>
          <a:bodyPr wrap="square" rtlCol="0">
            <a:spAutoFit/>
          </a:bodyPr>
          <a:lstStyle/>
          <a:p>
            <a:r>
              <a:rPr lang="vi-VN" sz="2400">
                <a:latin typeface="+mj-lt"/>
              </a:rPr>
              <a:t>- Xem lại các bài tập đã làm trong tiết học.</a:t>
            </a:r>
            <a:endParaRPr lang="en-US" sz="2400">
              <a:latin typeface="+mj-lt"/>
            </a:endParaRPr>
          </a:p>
          <a:p>
            <a:r>
              <a:rPr lang="vi-VN" sz="2400">
                <a:latin typeface="+mj-lt"/>
              </a:rPr>
              <a:t>- Học thuộc: khái niệm</a:t>
            </a:r>
            <a:r>
              <a:rPr lang="en-US" sz="2400">
                <a:latin typeface="+mj-lt"/>
              </a:rPr>
              <a:t> </a:t>
            </a:r>
            <a:r>
              <a:rPr lang="en-US" sz="2400">
                <a:latin typeface="Times New Roman" pitchFamily="18" charset="0"/>
                <a:cs typeface="Times New Roman" pitchFamily="18" charset="0"/>
              </a:rPr>
              <a:t>độ dài và đơn vị độ dài, độ dài đoạn thẳng, so sánh độ dài hai đoạn thẳng</a:t>
            </a:r>
            <a:r>
              <a:rPr lang="en-US" sz="2400">
                <a:latin typeface="+mj-lt"/>
              </a:rPr>
              <a:t>.  </a:t>
            </a:r>
          </a:p>
          <a:p>
            <a:r>
              <a:rPr lang="vi-VN" sz="2400">
                <a:latin typeface="+mj-lt"/>
              </a:rPr>
              <a:t>- Làm các bài tập còn lại trong SGK</a:t>
            </a:r>
            <a:r>
              <a:rPr lang="en-US" sz="2400">
                <a:latin typeface="+mj-lt"/>
              </a:rPr>
              <a:t> 8.10; 8.11; 8.14 SGK trang 58.</a:t>
            </a:r>
          </a:p>
          <a:p>
            <a:r>
              <a:rPr lang="vi-VN" sz="2400">
                <a:latin typeface="+mj-lt"/>
              </a:rPr>
              <a:t>- Chuẩn bị giờ sau: đọc trước nội dung bài </a:t>
            </a:r>
            <a:r>
              <a:rPr lang="en-US" sz="2400">
                <a:latin typeface="+mj-lt"/>
              </a:rPr>
              <a:t>35.</a:t>
            </a:r>
          </a:p>
        </p:txBody>
      </p:sp>
      <p:sp>
        <p:nvSpPr>
          <p:cNvPr id="2050" name="AutoShape 2" descr="C:\Users\Huong PC\Desktop\%E1%BA%A2NH\spring-background-4035402_1280.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 name="TextBox 5"/>
          <p:cNvSpPr txBox="1"/>
          <p:nvPr/>
        </p:nvSpPr>
        <p:spPr>
          <a:xfrm>
            <a:off x="2209800" y="2152650"/>
            <a:ext cx="4343400" cy="523220"/>
          </a:xfrm>
          <a:prstGeom prst="rect">
            <a:avLst/>
          </a:prstGeom>
          <a:noFill/>
        </p:spPr>
        <p:txBody>
          <a:bodyPr wrap="square" rtlCol="0">
            <a:spAutoFit/>
          </a:bodyPr>
          <a:lstStyle/>
          <a:p>
            <a:r>
              <a:rPr lang="en-US" sz="2800" b="1">
                <a:solidFill>
                  <a:srgbClr val="FF0000"/>
                </a:solidFill>
                <a:latin typeface="Times New Roman" pitchFamily="18" charset="0"/>
                <a:cs typeface="Times New Roman" pitchFamily="18" charset="0"/>
              </a:rPr>
              <a:t>5. HƯỚNG DẪN VỀ NHÀ</a:t>
            </a:r>
          </a:p>
        </p:txBody>
      </p:sp>
      <p:sp>
        <p:nvSpPr>
          <p:cNvPr id="8" name="Rectangle 7">
            <a:extLst>
              <a:ext uri="{FF2B5EF4-FFF2-40B4-BE49-F238E27FC236}">
                <a16:creationId xmlns:a16="http://schemas.microsoft.com/office/drawing/2014/main" xmlns="" id="{889AE8C7-B23A-4EF5-924D-CA62FD0694C9}"/>
              </a:ext>
            </a:extLst>
          </p:cNvPr>
          <p:cNvSpPr/>
          <p:nvPr/>
        </p:nvSpPr>
        <p:spPr>
          <a:xfrm>
            <a:off x="707524" y="209441"/>
            <a:ext cx="8436476" cy="1077218"/>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32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BÀI 34: </a:t>
            </a:r>
          </a:p>
          <a:p>
            <a:pPr algn="ctr"/>
            <a:r>
              <a:rPr lang="en-US" sz="32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ĐoẠN</a:t>
            </a:r>
            <a:r>
              <a:rPr lang="en-US" sz="32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THẲNG. ĐỘ DÀI ĐOẠN THẲNG (T2)</a:t>
            </a:r>
            <a:endParaRPr lang="en-US" sz="3200" b="1" cap="all" spc="0"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6" presetClass="emph" presetSubtype="0" repeatCount="indefinite" fill="hold" grpId="0" nodeType="withEffect">
                                  <p:stCondLst>
                                    <p:cond delay="0"/>
                                  </p:stCondLst>
                                  <p:iterate type="lt">
                                    <p:tmPct val="10000"/>
                                  </p:iterate>
                                  <p:childTnLst>
                                    <p:animScale>
                                      <p:cBhvr>
                                        <p:cTn id="6" dur="500" autoRev="1" fill="hold">
                                          <p:stCondLst>
                                            <p:cond delay="0"/>
                                          </p:stCondLst>
                                        </p:cTn>
                                        <p:tgtEl>
                                          <p:spTgt spid="6"/>
                                        </p:tgtEl>
                                      </p:cBhvr>
                                      <p:to x="80000" y="100000"/>
                                    </p:animScale>
                                    <p:anim by="(#ppt_w*0.10)" calcmode="lin" valueType="num">
                                      <p:cBhvr>
                                        <p:cTn id="7" dur="500" autoRev="1" fill="hold">
                                          <p:stCondLst>
                                            <p:cond delay="0"/>
                                          </p:stCondLst>
                                        </p:cTn>
                                        <p:tgtEl>
                                          <p:spTgt spid="6"/>
                                        </p:tgtEl>
                                        <p:attrNameLst>
                                          <p:attrName>ppt_x</p:attrName>
                                        </p:attrNameLst>
                                      </p:cBhvr>
                                    </p:anim>
                                    <p:anim by="(-#ppt_w*0.10)" calcmode="lin" valueType="num">
                                      <p:cBhvr>
                                        <p:cTn id="8" dur="500" autoRev="1" fill="hold">
                                          <p:stCondLst>
                                            <p:cond delay="0"/>
                                          </p:stCondLst>
                                        </p:cTn>
                                        <p:tgtEl>
                                          <p:spTgt spid="6"/>
                                        </p:tgtEl>
                                        <p:attrNameLst>
                                          <p:attrName>ppt_y</p:attrName>
                                        </p:attrNameLst>
                                      </p:cBhvr>
                                    </p:anim>
                                    <p:animRot by="-480000">
                                      <p:cBhvr>
                                        <p:cTn id="9" dur="500" autoRev="1"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jpg"/>
          <p:cNvPicPr>
            <a:picLocks noChangeAspect="1"/>
          </p:cNvPicPr>
          <p:nvPr/>
        </p:nvPicPr>
        <p:blipFill>
          <a:blip r:embed="rId2" cstate="print"/>
          <a:stretch>
            <a:fillRect/>
          </a:stretch>
        </p:blipFill>
        <p:spPr>
          <a:xfrm>
            <a:off x="0" y="459475"/>
            <a:ext cx="9144000" cy="4671380"/>
          </a:xfrm>
          <a:prstGeom prst="rect">
            <a:avLst/>
          </a:prstGeom>
        </p:spPr>
      </p:pic>
      <p:sp>
        <p:nvSpPr>
          <p:cNvPr id="3" name="Rectangle 2"/>
          <p:cNvSpPr/>
          <p:nvPr/>
        </p:nvSpPr>
        <p:spPr>
          <a:xfrm>
            <a:off x="2582396" y="0"/>
            <a:ext cx="4524333" cy="584775"/>
          </a:xfrm>
          <a:prstGeom prst="rect">
            <a:avLst/>
          </a:prstGeom>
          <a:noFill/>
        </p:spPr>
        <p:txBody>
          <a:bodyPr wrap="square" lIns="91440" tIns="45720" rIns="91440" bIns="45720">
            <a:spAutoFit/>
          </a:bodyPr>
          <a:lstStyle/>
          <a:p>
            <a:pPr algn="ctr"/>
            <a:r>
              <a:rPr lang="vi-VN" sz="3200" b="1" cap="all" spc="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rPr>
              <a:t>MỤC TIÊU BÀI HỌC</a:t>
            </a:r>
            <a:endParaRPr lang="en-US" sz="3200" b="1" cap="all" spc="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ndParaRPr>
          </a:p>
        </p:txBody>
      </p:sp>
      <p:sp>
        <p:nvSpPr>
          <p:cNvPr id="4" name="TextBox 3"/>
          <p:cNvSpPr txBox="1"/>
          <p:nvPr/>
        </p:nvSpPr>
        <p:spPr>
          <a:xfrm>
            <a:off x="923525" y="1611625"/>
            <a:ext cx="6836090" cy="830997"/>
          </a:xfrm>
          <a:prstGeom prst="rect">
            <a:avLst/>
          </a:prstGeom>
          <a:noFill/>
        </p:spPr>
        <p:txBody>
          <a:bodyPr wrap="square" rtlCol="0">
            <a:spAutoFit/>
          </a:bodyPr>
          <a:lstStyle/>
          <a:p>
            <a:r>
              <a:rPr lang="vi-VN" sz="2000" b="1">
                <a:solidFill>
                  <a:srgbClr val="FF0000"/>
                </a:solidFill>
                <a:latin typeface="+mj-lt"/>
              </a:rPr>
              <a:t>Kiến thức: </a:t>
            </a:r>
            <a:r>
              <a:rPr lang="en-US" sz="2000"/>
              <a:t>Biết đo độ dài đoạn thẳng. Giải các bài toán thực tế có liên quan đến đoạn thẳng và độ dài của đoạn thẳng</a:t>
            </a:r>
            <a:r>
              <a:rPr lang="en-US" sz="2800"/>
              <a:t>.</a:t>
            </a:r>
            <a:endParaRPr lang="en-US" sz="2800">
              <a:latin typeface="+mj-lt"/>
            </a:endParaRPr>
          </a:p>
        </p:txBody>
      </p:sp>
      <p:sp>
        <p:nvSpPr>
          <p:cNvPr id="5" name="TextBox 4"/>
          <p:cNvSpPr txBox="1"/>
          <p:nvPr/>
        </p:nvSpPr>
        <p:spPr>
          <a:xfrm>
            <a:off x="1960460" y="2878990"/>
            <a:ext cx="4954245" cy="707886"/>
          </a:xfrm>
          <a:prstGeom prst="rect">
            <a:avLst/>
          </a:prstGeom>
          <a:noFill/>
        </p:spPr>
        <p:txBody>
          <a:bodyPr wrap="square" rtlCol="0">
            <a:spAutoFit/>
          </a:bodyPr>
          <a:lstStyle/>
          <a:p>
            <a:r>
              <a:rPr lang="vi-VN" sz="2000" b="1">
                <a:solidFill>
                  <a:srgbClr val="FF0000"/>
                </a:solidFill>
                <a:latin typeface="+mj-lt"/>
              </a:rPr>
              <a:t>Năng lực phát triển</a:t>
            </a:r>
            <a:r>
              <a:rPr lang="vi-VN" sz="2000">
                <a:latin typeface="+mj-lt"/>
              </a:rPr>
              <a:t>: Năng lực tư duy, năng lực giao tiếp, năng lực tính toán </a:t>
            </a:r>
            <a:endParaRPr lang="en-US" sz="2000">
              <a:latin typeface="+mj-lt"/>
            </a:endParaRPr>
          </a:p>
        </p:txBody>
      </p:sp>
      <p:sp>
        <p:nvSpPr>
          <p:cNvPr id="6" name="TextBox 5"/>
          <p:cNvSpPr txBox="1"/>
          <p:nvPr/>
        </p:nvSpPr>
        <p:spPr>
          <a:xfrm>
            <a:off x="1614815" y="4168164"/>
            <a:ext cx="6874495" cy="707886"/>
          </a:xfrm>
          <a:prstGeom prst="rect">
            <a:avLst/>
          </a:prstGeom>
          <a:noFill/>
        </p:spPr>
        <p:txBody>
          <a:bodyPr wrap="square" rtlCol="0">
            <a:spAutoFit/>
          </a:bodyPr>
          <a:lstStyle/>
          <a:p>
            <a:r>
              <a:rPr lang="vi-VN" sz="2000" b="1">
                <a:solidFill>
                  <a:srgbClr val="FF0000"/>
                </a:solidFill>
                <a:latin typeface="+mj-lt"/>
              </a:rPr>
              <a:t>P</a:t>
            </a:r>
            <a:r>
              <a:rPr lang="en-US" sz="2000" b="1">
                <a:solidFill>
                  <a:srgbClr val="FF0000"/>
                </a:solidFill>
                <a:latin typeface="+mj-lt"/>
              </a:rPr>
              <a:t>hẩm chất:</a:t>
            </a:r>
            <a:r>
              <a:rPr lang="vi-VN" sz="2000" b="1">
                <a:solidFill>
                  <a:srgbClr val="FF0000"/>
                </a:solidFill>
                <a:latin typeface="+mj-lt"/>
              </a:rPr>
              <a:t> </a:t>
            </a:r>
            <a:r>
              <a:rPr lang="vi-VN" sz="2000">
                <a:latin typeface="+mj-lt"/>
              </a:rPr>
              <a:t>Cẩn thận, chính xác, tư duy logic, tương tác với nhau.</a:t>
            </a:r>
            <a:endParaRPr lang="en-US" sz="200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iterate type="lt">
                                    <p:tmAbs val="0"/>
                                  </p:iterate>
                                  <p:childTnLst>
                                    <p:set>
                                      <p:cBhvr>
                                        <p:cTn id="12" dur="1" fill="hold">
                                          <p:stCondLst>
                                            <p:cond delay="0"/>
                                          </p:stCondLst>
                                        </p:cTn>
                                        <p:tgtEl>
                                          <p:spTgt spid="4"/>
                                        </p:tgtEl>
                                        <p:attrNameLst>
                                          <p:attrName>style.visibility</p:attrName>
                                        </p:attrNameLst>
                                      </p:cBhvr>
                                      <p:to>
                                        <p:strVal val="visible"/>
                                      </p:to>
                                    </p:set>
                                  </p:childTnLst>
                                </p:cTn>
                              </p:par>
                              <p:par>
                                <p:cTn id="13" presetID="15" presetClass="emph" presetSubtype="0" grpId="0" nodeType="withEffect">
                                  <p:stCondLst>
                                    <p:cond delay="0"/>
                                  </p:stCondLst>
                                  <p:endCondLst>
                                    <p:cond evt="onNext" delay="0">
                                      <p:tgtEl>
                                        <p:sldTgt/>
                                      </p:tgtEl>
                                    </p:cond>
                                  </p:endCondLst>
                                  <p:iterate type="lt">
                                    <p:tmAbs val="25"/>
                                  </p:iterate>
                                  <p:childTnLst>
                                    <p:set>
                                      <p:cBhvr override="childStyle">
                                        <p:cTn id="14" dur="indefinite"/>
                                        <p:tgtEl>
                                          <p:spTgt spid="4"/>
                                        </p:tgtEl>
                                        <p:attrNameLst>
                                          <p:attrName>style.fontWeight</p:attrName>
                                        </p:attrNameLst>
                                      </p:cBhvr>
                                      <p:to>
                                        <p:strVal val="bold"/>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iterate type="lt">
                                    <p:tmAbs val="0"/>
                                  </p:iterate>
                                  <p:childTnLst>
                                    <p:set>
                                      <p:cBhvr>
                                        <p:cTn id="18" dur="1" fill="hold">
                                          <p:stCondLst>
                                            <p:cond delay="0"/>
                                          </p:stCondLst>
                                        </p:cTn>
                                        <p:tgtEl>
                                          <p:spTgt spid="5"/>
                                        </p:tgtEl>
                                        <p:attrNameLst>
                                          <p:attrName>style.visibility</p:attrName>
                                        </p:attrNameLst>
                                      </p:cBhvr>
                                      <p:to>
                                        <p:strVal val="visible"/>
                                      </p:to>
                                    </p:set>
                                  </p:childTnLst>
                                </p:cTn>
                              </p:par>
                              <p:par>
                                <p:cTn id="19" presetID="15" presetClass="emph" presetSubtype="0" grpId="0" nodeType="withEffect">
                                  <p:stCondLst>
                                    <p:cond delay="0"/>
                                  </p:stCondLst>
                                  <p:endCondLst>
                                    <p:cond evt="onNext" delay="0">
                                      <p:tgtEl>
                                        <p:sldTgt/>
                                      </p:tgtEl>
                                    </p:cond>
                                  </p:endCondLst>
                                  <p:iterate type="lt">
                                    <p:tmAbs val="25"/>
                                  </p:iterate>
                                  <p:childTnLst>
                                    <p:set>
                                      <p:cBhvr override="childStyle">
                                        <p:cTn id="20" dur="indefinite"/>
                                        <p:tgtEl>
                                          <p:spTgt spid="5"/>
                                        </p:tgtEl>
                                        <p:attrNameLst>
                                          <p:attrName>style.fontWeight</p:attrName>
                                        </p:attrNameLst>
                                      </p:cBhvr>
                                      <p:to>
                                        <p:strVal val="bold"/>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1" nodeType="clickEffect">
                                  <p:stCondLst>
                                    <p:cond delay="0"/>
                                  </p:stCondLst>
                                  <p:iterate type="lt">
                                    <p:tmAbs val="0"/>
                                  </p:iterate>
                                  <p:childTnLst>
                                    <p:set>
                                      <p:cBhvr>
                                        <p:cTn id="24" dur="1" fill="hold">
                                          <p:stCondLst>
                                            <p:cond delay="0"/>
                                          </p:stCondLst>
                                        </p:cTn>
                                        <p:tgtEl>
                                          <p:spTgt spid="6"/>
                                        </p:tgtEl>
                                        <p:attrNameLst>
                                          <p:attrName>style.visibility</p:attrName>
                                        </p:attrNameLst>
                                      </p:cBhvr>
                                      <p:to>
                                        <p:strVal val="visible"/>
                                      </p:to>
                                    </p:set>
                                  </p:childTnLst>
                                </p:cTn>
                              </p:par>
                              <p:par>
                                <p:cTn id="25" presetID="15" presetClass="emph" presetSubtype="0" grpId="0" nodeType="withEffect">
                                  <p:stCondLst>
                                    <p:cond delay="0"/>
                                  </p:stCondLst>
                                  <p:endCondLst>
                                    <p:cond evt="onNext" delay="0">
                                      <p:tgtEl>
                                        <p:sldTgt/>
                                      </p:tgtEl>
                                    </p:cond>
                                  </p:endCondLst>
                                  <p:iterate type="lt">
                                    <p:tmAbs val="25"/>
                                  </p:iterate>
                                  <p:childTnLst>
                                    <p:set>
                                      <p:cBhvr override="childStyle">
                                        <p:cTn id="26" dur="indefinite"/>
                                        <p:tgtEl>
                                          <p:spTgt spid="6"/>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 grpId="1"/>
      <p:bldP spid="5" grpId="0"/>
      <p:bldP spid="5" grpId="1"/>
      <p:bldP spid="6" grpId="0"/>
      <p:bldP spid="6"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2145728" y="1606"/>
            <a:ext cx="6998272" cy="5141894"/>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54913" y="2005648"/>
            <a:ext cx="2322010" cy="3137852"/>
          </a:xfrm>
          <a:prstGeom prst="rect">
            <a:avLst/>
          </a:prstGeom>
        </p:spPr>
      </p:pic>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768370">
            <a:off x="1908595" y="991993"/>
            <a:ext cx="474268" cy="567059"/>
          </a:xfrm>
          <a:prstGeom prst="rect">
            <a:avLst/>
          </a:prstGeom>
        </p:spPr>
      </p:pic>
      <p:sp>
        <p:nvSpPr>
          <p:cNvPr id="8" name="Rectangle: Rounded Corners 7">
            <a:extLst>
              <a:ext uri="{FF2B5EF4-FFF2-40B4-BE49-F238E27FC236}">
                <a16:creationId xmlns:a16="http://schemas.microsoft.com/office/drawing/2014/main" xmlns="" id="{523B85F6-ABF4-41E8-874C-AF8A5A0BF7E4}"/>
              </a:ext>
            </a:extLst>
          </p:cNvPr>
          <p:cNvSpPr/>
          <p:nvPr/>
        </p:nvSpPr>
        <p:spPr>
          <a:xfrm>
            <a:off x="2460385" y="319977"/>
            <a:ext cx="1845947" cy="355567"/>
          </a:xfrm>
          <a:prstGeom prst="roundRect">
            <a:avLst/>
          </a:prstGeom>
          <a:solidFill>
            <a:srgbClr val="97E3FF"/>
          </a:solidFill>
          <a:ln>
            <a:solidFill>
              <a:srgbClr val="97E3FF"/>
            </a:solidFill>
          </a:ln>
          <a:effectLst>
            <a:outerShdw blurRad="57785" dist="33020" dir="3180000" algn="ctr">
              <a:srgbClr val="000000">
                <a:alpha val="30000"/>
              </a:srgbClr>
            </a:outerShdw>
            <a:softEdge rad="12700"/>
          </a:effectLst>
          <a:scene3d>
            <a:camera prst="orthographicFront">
              <a:rot lat="0" lon="0" rev="0"/>
            </a:camera>
            <a:lightRig rig="brightRoom" dir="t">
              <a:rot lat="0" lon="0" rev="600000"/>
            </a:lightRig>
          </a:scene3d>
          <a:sp3d prstMaterial="metal">
            <a:bevelT w="38100" h="57150" prst="softRound"/>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257175" indent="-257175" algn="ctr">
              <a:buAutoNum type="arabicPeriod"/>
            </a:pPr>
            <a:r>
              <a:rPr lang="en-US" sz="24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Giáo</a:t>
            </a:r>
            <a:r>
              <a:rPr lang="en-US" sz="2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viên</a:t>
            </a:r>
            <a:r>
              <a:rPr lang="en-US" sz="2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a:t>
            </a:r>
            <a:r>
              <a:rPr lang="en-US" sz="2400" b="1" dirty="0">
                <a:latin typeface="Times New Roman" panose="02020603050405020304" pitchFamily="18" charset="0"/>
                <a:ea typeface="Arial" panose="020B0604020202020204" pitchFamily="34" charset="0"/>
                <a:cs typeface="Times New Roman" panose="02020603050405020304" pitchFamily="18" charset="0"/>
              </a:rPr>
              <a:t> </a:t>
            </a:r>
          </a:p>
        </p:txBody>
      </p:sp>
      <p:sp>
        <p:nvSpPr>
          <p:cNvPr id="9" name="Rectangle: Rounded Corners 8">
            <a:extLst>
              <a:ext uri="{FF2B5EF4-FFF2-40B4-BE49-F238E27FC236}">
                <a16:creationId xmlns:a16="http://schemas.microsoft.com/office/drawing/2014/main" xmlns="" id="{0057DD4B-D51A-4238-A96B-505D94BD57A9}"/>
              </a:ext>
            </a:extLst>
          </p:cNvPr>
          <p:cNvSpPr/>
          <p:nvPr/>
        </p:nvSpPr>
        <p:spPr>
          <a:xfrm>
            <a:off x="2460384" y="2714555"/>
            <a:ext cx="1845947" cy="402175"/>
          </a:xfrm>
          <a:prstGeom prst="roundRect">
            <a:avLst/>
          </a:prstGeom>
          <a:solidFill>
            <a:srgbClr val="99E4FF"/>
          </a:solidFill>
          <a:ln>
            <a:noFill/>
          </a:ln>
          <a:effectLst>
            <a:outerShdw blurRad="107950" dist="12700" dir="5400000" algn="ctr">
              <a:srgbClr val="000000"/>
            </a:outerShdw>
            <a:softEdge rad="12700"/>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b="1" dirty="0">
                <a:solidFill>
                  <a:srgbClr val="FF0000"/>
                </a:solidFill>
                <a:latin typeface="Times New Roman" panose="02020603050405020304" pitchFamily="18" charset="0"/>
                <a:ea typeface="Arial" panose="020B0604020202020204" pitchFamily="34" charset="0"/>
              </a:rPr>
              <a:t>2. </a:t>
            </a:r>
            <a:r>
              <a:rPr lang="en-US" sz="2400" b="1" dirty="0" err="1">
                <a:solidFill>
                  <a:srgbClr val="FF0000"/>
                </a:solidFill>
                <a:latin typeface="Times New Roman" panose="02020603050405020304" pitchFamily="18" charset="0"/>
                <a:ea typeface="Arial" panose="020B0604020202020204" pitchFamily="34" charset="0"/>
              </a:rPr>
              <a:t>Học</a:t>
            </a:r>
            <a:r>
              <a:rPr lang="en-US" sz="2400" b="1" dirty="0">
                <a:solidFill>
                  <a:srgbClr val="FF0000"/>
                </a:solidFill>
                <a:latin typeface="Times New Roman" panose="02020603050405020304" pitchFamily="18" charset="0"/>
                <a:ea typeface="Arial" panose="020B0604020202020204" pitchFamily="34" charset="0"/>
              </a:rPr>
              <a:t> </a:t>
            </a:r>
            <a:r>
              <a:rPr lang="en-US" sz="2400" b="1" dirty="0" err="1">
                <a:solidFill>
                  <a:srgbClr val="FF0000"/>
                </a:solidFill>
                <a:latin typeface="Times New Roman" panose="02020603050405020304" pitchFamily="18" charset="0"/>
                <a:ea typeface="Arial" panose="020B0604020202020204" pitchFamily="34" charset="0"/>
              </a:rPr>
              <a:t>sinh</a:t>
            </a:r>
            <a:r>
              <a:rPr lang="en-US" sz="2400" b="1" dirty="0">
                <a:solidFill>
                  <a:srgbClr val="FF0000"/>
                </a:solidFill>
                <a:latin typeface="Times New Roman" panose="02020603050405020304" pitchFamily="18" charset="0"/>
                <a:ea typeface="Arial" panose="020B0604020202020204" pitchFamily="34" charset="0"/>
              </a:rPr>
              <a:t>:</a:t>
            </a:r>
            <a:r>
              <a:rPr lang="en-US" sz="2400" b="1" dirty="0">
                <a:latin typeface="Times New Roman" panose="02020603050405020304" pitchFamily="18" charset="0"/>
                <a:ea typeface="Arial" panose="020B0604020202020204" pitchFamily="34" charset="0"/>
              </a:rPr>
              <a:t> </a:t>
            </a:r>
          </a:p>
        </p:txBody>
      </p:sp>
      <p:sp>
        <p:nvSpPr>
          <p:cNvPr id="10" name="Freeform: Shape 9">
            <a:extLst>
              <a:ext uri="{FF2B5EF4-FFF2-40B4-BE49-F238E27FC236}">
                <a16:creationId xmlns:a16="http://schemas.microsoft.com/office/drawing/2014/main" xmlns="" id="{3D9477B0-9C4D-433D-B526-13803E609D39}"/>
              </a:ext>
            </a:extLst>
          </p:cNvPr>
          <p:cNvSpPr/>
          <p:nvPr/>
        </p:nvSpPr>
        <p:spPr>
          <a:xfrm>
            <a:off x="4306330" y="664221"/>
            <a:ext cx="4058144" cy="1625600"/>
          </a:xfrm>
          <a:custGeom>
            <a:avLst/>
            <a:gdLst>
              <a:gd name="connsiteX0" fmla="*/ 0 w 3964781"/>
              <a:gd name="connsiteY0" fmla="*/ 361252 h 2167466"/>
              <a:gd name="connsiteX1" fmla="*/ 361252 w 3964781"/>
              <a:gd name="connsiteY1" fmla="*/ 0 h 2167466"/>
              <a:gd name="connsiteX2" fmla="*/ 3603529 w 3964781"/>
              <a:gd name="connsiteY2" fmla="*/ 0 h 2167466"/>
              <a:gd name="connsiteX3" fmla="*/ 3964781 w 3964781"/>
              <a:gd name="connsiteY3" fmla="*/ 361252 h 2167466"/>
              <a:gd name="connsiteX4" fmla="*/ 3964781 w 3964781"/>
              <a:gd name="connsiteY4" fmla="*/ 1806214 h 2167466"/>
              <a:gd name="connsiteX5" fmla="*/ 3603529 w 3964781"/>
              <a:gd name="connsiteY5" fmla="*/ 2167466 h 2167466"/>
              <a:gd name="connsiteX6" fmla="*/ 361252 w 3964781"/>
              <a:gd name="connsiteY6" fmla="*/ 2167466 h 2167466"/>
              <a:gd name="connsiteX7" fmla="*/ 0 w 3964781"/>
              <a:gd name="connsiteY7" fmla="*/ 1806214 h 2167466"/>
              <a:gd name="connsiteX8" fmla="*/ 0 w 3964781"/>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64781" h="2167466">
                <a:moveTo>
                  <a:pt x="0" y="361252"/>
                </a:moveTo>
                <a:cubicBezTo>
                  <a:pt x="0" y="161738"/>
                  <a:pt x="161738" y="0"/>
                  <a:pt x="361252" y="0"/>
                </a:cubicBezTo>
                <a:lnTo>
                  <a:pt x="3603529" y="0"/>
                </a:lnTo>
                <a:cubicBezTo>
                  <a:pt x="3803043" y="0"/>
                  <a:pt x="3964781" y="161738"/>
                  <a:pt x="3964781" y="361252"/>
                </a:cubicBezTo>
                <a:lnTo>
                  <a:pt x="3964781" y="1806214"/>
                </a:lnTo>
                <a:cubicBezTo>
                  <a:pt x="3964781" y="2005728"/>
                  <a:pt x="3803043" y="2167466"/>
                  <a:pt x="3603529" y="2167466"/>
                </a:cubicBezTo>
                <a:lnTo>
                  <a:pt x="361252" y="2167466"/>
                </a:lnTo>
                <a:cubicBezTo>
                  <a:pt x="161738" y="2167466"/>
                  <a:pt x="0" y="2005728"/>
                  <a:pt x="0" y="1806214"/>
                </a:cubicBezTo>
                <a:lnTo>
                  <a:pt x="0" y="361252"/>
                </a:lnTo>
                <a:close/>
              </a:path>
            </a:pathLst>
          </a:custGeom>
          <a:solidFill>
            <a:schemeClr val="tx1">
              <a:alpha val="52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793" tIns="150793" rIns="150793" bIns="150793" numCol="1" spcCol="953" anchor="ctr" anchorCtr="0">
            <a:noAutofit/>
          </a:bodyPr>
          <a:lstStyle/>
          <a:p>
            <a:pPr algn="just" defTabSz="833438">
              <a:lnSpc>
                <a:spcPct val="90000"/>
              </a:lnSpc>
              <a:spcBef>
                <a:spcPct val="0"/>
              </a:spcBef>
              <a:spcAft>
                <a:spcPct val="35000"/>
              </a:spcAft>
            </a:pPr>
            <a:r>
              <a:rPr lang="en-US" sz="2700" b="1" dirty="0">
                <a:latin typeface="Times New Roman" panose="02020603050405020304" pitchFamily="18" charset="0"/>
                <a:ea typeface="Arial" panose="020B0604020202020204" pitchFamily="34" charset="0"/>
                <a:cs typeface="Times New Roman" panose="02020603050405020304" pitchFamily="18" charset="0"/>
              </a:rPr>
              <a:t>SGK, </a:t>
            </a:r>
            <a:r>
              <a:rPr lang="en-US" sz="2700" b="1" dirty="0" err="1">
                <a:latin typeface="Times New Roman" panose="02020603050405020304" pitchFamily="18" charset="0"/>
                <a:ea typeface="Arial" panose="020B0604020202020204" pitchFamily="34" charset="0"/>
                <a:cs typeface="Times New Roman" panose="02020603050405020304" pitchFamily="18" charset="0"/>
              </a:rPr>
              <a:t>kế</a:t>
            </a:r>
            <a:r>
              <a:rPr lang="en-US" sz="2700" b="1" dirty="0">
                <a:latin typeface="Times New Roman" panose="02020603050405020304" pitchFamily="18" charset="0"/>
                <a:ea typeface="Arial" panose="020B0604020202020204" pitchFamily="34" charset="0"/>
                <a:cs typeface="Times New Roman" panose="02020603050405020304" pitchFamily="18" charset="0"/>
              </a:rPr>
              <a:t> </a:t>
            </a:r>
            <a:r>
              <a:rPr lang="en-US" sz="2700" b="1" dirty="0" err="1">
                <a:latin typeface="Times New Roman" panose="02020603050405020304" pitchFamily="18" charset="0"/>
                <a:ea typeface="Arial" panose="020B0604020202020204" pitchFamily="34" charset="0"/>
                <a:cs typeface="Times New Roman" panose="02020603050405020304" pitchFamily="18" charset="0"/>
              </a:rPr>
              <a:t>hoạch</a:t>
            </a:r>
            <a:r>
              <a:rPr lang="en-US" sz="2700" b="1" dirty="0">
                <a:latin typeface="Times New Roman" panose="02020603050405020304" pitchFamily="18" charset="0"/>
                <a:ea typeface="Arial" panose="020B0604020202020204" pitchFamily="34" charset="0"/>
                <a:cs typeface="Times New Roman" panose="02020603050405020304" pitchFamily="18" charset="0"/>
              </a:rPr>
              <a:t> </a:t>
            </a:r>
            <a:r>
              <a:rPr lang="en-US" sz="2700" b="1" dirty="0" err="1">
                <a:latin typeface="Times New Roman" panose="02020603050405020304" pitchFamily="18" charset="0"/>
                <a:ea typeface="Arial" panose="020B0604020202020204" pitchFamily="34" charset="0"/>
                <a:cs typeface="Times New Roman" panose="02020603050405020304" pitchFamily="18" charset="0"/>
              </a:rPr>
              <a:t>bài</a:t>
            </a:r>
            <a:r>
              <a:rPr lang="en-US" sz="2700" b="1" dirty="0">
                <a:latin typeface="Times New Roman" panose="02020603050405020304" pitchFamily="18" charset="0"/>
                <a:ea typeface="Arial" panose="020B0604020202020204" pitchFamily="34" charset="0"/>
                <a:cs typeface="Times New Roman" panose="02020603050405020304" pitchFamily="18" charset="0"/>
              </a:rPr>
              <a:t> </a:t>
            </a:r>
            <a:r>
              <a:rPr lang="en-US" sz="2700" b="1" dirty="0" err="1">
                <a:latin typeface="Times New Roman" panose="02020603050405020304" pitchFamily="18" charset="0"/>
                <a:ea typeface="Arial" panose="020B0604020202020204" pitchFamily="34" charset="0"/>
                <a:cs typeface="Times New Roman" panose="02020603050405020304" pitchFamily="18" charset="0"/>
              </a:rPr>
              <a:t>dạy</a:t>
            </a:r>
            <a:r>
              <a:rPr lang="en-US" sz="2700" b="1" dirty="0">
                <a:latin typeface="Times New Roman" panose="02020603050405020304" pitchFamily="18" charset="0"/>
                <a:ea typeface="Arial" panose="020B0604020202020204" pitchFamily="34" charset="0"/>
                <a:cs typeface="Times New Roman" panose="02020603050405020304" pitchFamily="18" charset="0"/>
              </a:rPr>
              <a:t>, </a:t>
            </a:r>
            <a:r>
              <a:rPr lang="en-US" sz="2700" b="1" dirty="0" err="1">
                <a:latin typeface="Times New Roman" panose="02020603050405020304" pitchFamily="18" charset="0"/>
                <a:ea typeface="Arial" panose="020B0604020202020204" pitchFamily="34" charset="0"/>
                <a:cs typeface="Times New Roman" panose="02020603050405020304" pitchFamily="18" charset="0"/>
              </a:rPr>
              <a:t>thước</a:t>
            </a:r>
            <a:r>
              <a:rPr lang="en-US" sz="2700" b="1" dirty="0">
                <a:latin typeface="Times New Roman" panose="02020603050405020304" pitchFamily="18" charset="0"/>
                <a:ea typeface="Arial" panose="020B0604020202020204" pitchFamily="34" charset="0"/>
                <a:cs typeface="Times New Roman" panose="02020603050405020304" pitchFamily="18" charset="0"/>
              </a:rPr>
              <a:t> </a:t>
            </a:r>
            <a:r>
              <a:rPr lang="en-US" sz="2700" b="1" dirty="0" err="1">
                <a:latin typeface="Times New Roman" panose="02020603050405020304" pitchFamily="18" charset="0"/>
                <a:ea typeface="Arial" panose="020B0604020202020204" pitchFamily="34" charset="0"/>
                <a:cs typeface="Times New Roman" panose="02020603050405020304" pitchFamily="18" charset="0"/>
              </a:rPr>
              <a:t>thẳng</a:t>
            </a:r>
            <a:r>
              <a:rPr lang="en-US" sz="2700" b="1">
                <a:latin typeface="Times New Roman" panose="02020603050405020304" pitchFamily="18" charset="0"/>
                <a:ea typeface="Arial" panose="020B0604020202020204" pitchFamily="34" charset="0"/>
                <a:cs typeface="Times New Roman" panose="02020603050405020304" pitchFamily="18" charset="0"/>
              </a:rPr>
              <a:t>,  máy </a:t>
            </a:r>
            <a:r>
              <a:rPr lang="en-US" sz="2700" b="1" dirty="0" err="1">
                <a:latin typeface="Times New Roman" panose="02020603050405020304" pitchFamily="18" charset="0"/>
                <a:ea typeface="Arial" panose="020B0604020202020204" pitchFamily="34" charset="0"/>
                <a:cs typeface="Times New Roman" panose="02020603050405020304" pitchFamily="18" charset="0"/>
              </a:rPr>
              <a:t>chiếu</a:t>
            </a:r>
            <a:r>
              <a:rPr lang="en-US" sz="2700" b="1" dirty="0">
                <a:latin typeface="Times New Roman" panose="02020603050405020304" pitchFamily="18" charset="0"/>
                <a:ea typeface="Arial" panose="020B0604020202020204" pitchFamily="34" charset="0"/>
                <a:cs typeface="Times New Roman" panose="02020603050405020304" pitchFamily="18" charset="0"/>
              </a:rPr>
              <a:t>.</a:t>
            </a:r>
            <a:endParaRPr lang="en-US" sz="2700" b="1" dirty="0">
              <a:latin typeface="Arial" panose="020B0604020202020204" pitchFamily="34" charset="0"/>
              <a:ea typeface="Arial" panose="020B0604020202020204" pitchFamily="34" charset="0"/>
              <a:cs typeface="Times New Roman" panose="02020603050405020304" pitchFamily="18" charset="0"/>
            </a:endParaRPr>
          </a:p>
        </p:txBody>
      </p:sp>
      <p:sp>
        <p:nvSpPr>
          <p:cNvPr id="11" name="Freeform: Shape 10">
            <a:extLst>
              <a:ext uri="{FF2B5EF4-FFF2-40B4-BE49-F238E27FC236}">
                <a16:creationId xmlns:a16="http://schemas.microsoft.com/office/drawing/2014/main" xmlns="" id="{C38D6A3B-D4FA-4A01-AF00-3B4594570A66}"/>
              </a:ext>
            </a:extLst>
          </p:cNvPr>
          <p:cNvSpPr/>
          <p:nvPr/>
        </p:nvSpPr>
        <p:spPr>
          <a:xfrm>
            <a:off x="4306331" y="3038515"/>
            <a:ext cx="3375774" cy="1400348"/>
          </a:xfrm>
          <a:custGeom>
            <a:avLst/>
            <a:gdLst>
              <a:gd name="connsiteX0" fmla="*/ 0 w 3964781"/>
              <a:gd name="connsiteY0" fmla="*/ 361252 h 2167466"/>
              <a:gd name="connsiteX1" fmla="*/ 361252 w 3964781"/>
              <a:gd name="connsiteY1" fmla="*/ 0 h 2167466"/>
              <a:gd name="connsiteX2" fmla="*/ 3603529 w 3964781"/>
              <a:gd name="connsiteY2" fmla="*/ 0 h 2167466"/>
              <a:gd name="connsiteX3" fmla="*/ 3964781 w 3964781"/>
              <a:gd name="connsiteY3" fmla="*/ 361252 h 2167466"/>
              <a:gd name="connsiteX4" fmla="*/ 3964781 w 3964781"/>
              <a:gd name="connsiteY4" fmla="*/ 1806214 h 2167466"/>
              <a:gd name="connsiteX5" fmla="*/ 3603529 w 3964781"/>
              <a:gd name="connsiteY5" fmla="*/ 2167466 h 2167466"/>
              <a:gd name="connsiteX6" fmla="*/ 361252 w 3964781"/>
              <a:gd name="connsiteY6" fmla="*/ 2167466 h 2167466"/>
              <a:gd name="connsiteX7" fmla="*/ 0 w 3964781"/>
              <a:gd name="connsiteY7" fmla="*/ 1806214 h 2167466"/>
              <a:gd name="connsiteX8" fmla="*/ 0 w 3964781"/>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64781" h="2167466">
                <a:moveTo>
                  <a:pt x="0" y="361252"/>
                </a:moveTo>
                <a:cubicBezTo>
                  <a:pt x="0" y="161738"/>
                  <a:pt x="161738" y="0"/>
                  <a:pt x="361252" y="0"/>
                </a:cubicBezTo>
                <a:lnTo>
                  <a:pt x="3603529" y="0"/>
                </a:lnTo>
                <a:cubicBezTo>
                  <a:pt x="3803043" y="0"/>
                  <a:pt x="3964781" y="161738"/>
                  <a:pt x="3964781" y="361252"/>
                </a:cubicBezTo>
                <a:lnTo>
                  <a:pt x="3964781" y="1806214"/>
                </a:lnTo>
                <a:cubicBezTo>
                  <a:pt x="3964781" y="2005728"/>
                  <a:pt x="3803043" y="2167466"/>
                  <a:pt x="3603529" y="2167466"/>
                </a:cubicBezTo>
                <a:lnTo>
                  <a:pt x="361252" y="2167466"/>
                </a:lnTo>
                <a:cubicBezTo>
                  <a:pt x="161738" y="2167466"/>
                  <a:pt x="0" y="2005728"/>
                  <a:pt x="0" y="1806214"/>
                </a:cubicBezTo>
                <a:lnTo>
                  <a:pt x="0" y="361252"/>
                </a:lnTo>
                <a:close/>
              </a:path>
            </a:pathLst>
          </a:custGeom>
          <a:solidFill>
            <a:srgbClr val="97E3F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793" tIns="150793" rIns="150793" bIns="150793" numCol="1" spcCol="953" anchor="ctr" anchorCtr="0">
            <a:noAutofit/>
          </a:bodyPr>
          <a:lstStyle/>
          <a:p>
            <a:pPr defTabSz="833438">
              <a:lnSpc>
                <a:spcPct val="90000"/>
              </a:lnSpc>
              <a:spcBef>
                <a:spcPct val="0"/>
              </a:spcBef>
              <a:spcAft>
                <a:spcPct val="35000"/>
              </a:spcAft>
            </a:pPr>
            <a:r>
              <a:rPr lang="en-US" sz="2700" b="1">
                <a:solidFill>
                  <a:srgbClr val="002060"/>
                </a:solidFill>
                <a:latin typeface="Times New Roman" panose="02020603050405020304" pitchFamily="18" charset="0"/>
                <a:ea typeface="Arial" panose="020B0604020202020204" pitchFamily="34" charset="0"/>
              </a:rPr>
              <a:t>SGK, thước </a:t>
            </a:r>
            <a:r>
              <a:rPr lang="en-US" sz="2700" b="1" dirty="0" err="1">
                <a:solidFill>
                  <a:srgbClr val="002060"/>
                </a:solidFill>
                <a:latin typeface="Times New Roman" panose="02020603050405020304" pitchFamily="18" charset="0"/>
                <a:ea typeface="Arial" panose="020B0604020202020204" pitchFamily="34" charset="0"/>
              </a:rPr>
              <a:t>thẳng</a:t>
            </a:r>
            <a:r>
              <a:rPr lang="en-US" sz="2700" b="1" dirty="0">
                <a:solidFill>
                  <a:srgbClr val="002060"/>
                </a:solidFill>
                <a:latin typeface="Times New Roman" panose="02020603050405020304" pitchFamily="18" charset="0"/>
                <a:ea typeface="Arial" panose="020B0604020202020204" pitchFamily="34" charset="0"/>
              </a:rPr>
              <a:t>, </a:t>
            </a:r>
            <a:r>
              <a:rPr lang="en-US" sz="2700" b="1" dirty="0" err="1">
                <a:solidFill>
                  <a:srgbClr val="002060"/>
                </a:solidFill>
                <a:latin typeface="Times New Roman" panose="02020603050405020304" pitchFamily="18" charset="0"/>
                <a:ea typeface="Arial" panose="020B0604020202020204" pitchFamily="34" charset="0"/>
              </a:rPr>
              <a:t>bảng</a:t>
            </a:r>
            <a:r>
              <a:rPr lang="en-US" sz="2700" b="1" dirty="0">
                <a:solidFill>
                  <a:srgbClr val="002060"/>
                </a:solidFill>
                <a:latin typeface="Times New Roman" panose="02020603050405020304" pitchFamily="18" charset="0"/>
                <a:ea typeface="Arial" panose="020B0604020202020204" pitchFamily="34" charset="0"/>
              </a:rPr>
              <a:t> </a:t>
            </a:r>
            <a:r>
              <a:rPr lang="en-US" sz="2700" b="1" dirty="0" err="1">
                <a:solidFill>
                  <a:srgbClr val="002060"/>
                </a:solidFill>
                <a:latin typeface="Times New Roman" panose="02020603050405020304" pitchFamily="18" charset="0"/>
                <a:ea typeface="Arial" panose="020B0604020202020204" pitchFamily="34" charset="0"/>
              </a:rPr>
              <a:t>nhóm</a:t>
            </a:r>
            <a:r>
              <a:rPr lang="en-US" sz="2700" b="1" dirty="0">
                <a:solidFill>
                  <a:srgbClr val="002060"/>
                </a:solidFill>
                <a:latin typeface="Times New Roman" panose="02020603050405020304" pitchFamily="18" charset="0"/>
                <a:ea typeface="Arial" panose="020B0604020202020204" pitchFamily="34" charset="0"/>
              </a:rPr>
              <a:t>.</a:t>
            </a:r>
            <a:endParaRPr lang="en-US" sz="2700" b="1" dirty="0">
              <a:solidFill>
                <a:srgbClr val="002060"/>
              </a:solidFill>
            </a:endParaRPr>
          </a:p>
        </p:txBody>
      </p:sp>
      <p:pic>
        <p:nvPicPr>
          <p:cNvPr id="12" name="图片 2">
            <a:extLst>
              <a:ext uri="{FF2B5EF4-FFF2-40B4-BE49-F238E27FC236}">
                <a16:creationId xmlns:a16="http://schemas.microsoft.com/office/drawing/2014/main" xmlns="" id="{A53E50DA-B258-4159-921F-B5DB73991D2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9796" b="48378"/>
          <a:stretch>
            <a:fillRect/>
          </a:stretch>
        </p:blipFill>
        <p:spPr>
          <a:xfrm>
            <a:off x="2375042" y="4079629"/>
            <a:ext cx="2260592" cy="818644"/>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nodeType="click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additive="base">
                                        <p:cTn id="42" dur="500" fill="hold"/>
                                        <p:tgtEl>
                                          <p:spTgt spid="2"/>
                                        </p:tgtEl>
                                        <p:attrNameLst>
                                          <p:attrName>ppt_x</p:attrName>
                                        </p:attrNameLst>
                                      </p:cBhvr>
                                      <p:tavLst>
                                        <p:tav tm="0">
                                          <p:val>
                                            <p:strVal val="0-#ppt_w/2"/>
                                          </p:val>
                                        </p:tav>
                                        <p:tav tm="100000">
                                          <p:val>
                                            <p:strVal val="#ppt_x"/>
                                          </p:val>
                                        </p:tav>
                                      </p:tavLst>
                                    </p:anim>
                                    <p:anim calcmode="lin" valueType="num">
                                      <p:cBhvr additive="base">
                                        <p:cTn id="4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xmlns="" id="{5F9B72EC-FC2E-420E-92B9-3D628D39E2DA}"/>
              </a:ext>
            </a:extLst>
          </p:cNvPr>
          <p:cNvPicPr>
            <a:picLocks noChangeAspect="1"/>
          </p:cNvPicPr>
          <p:nvPr/>
        </p:nvPicPr>
        <p:blipFill rotWithShape="1">
          <a:blip r:embed="rId2" cstate="print">
            <a:extLst>
              <a:ext uri="{28A0092B-C50C-407E-A947-70E740481C1C}">
                <a14:useLocalDpi xmlns:a14="http://schemas.microsoft.com/office/drawing/2010/main" val="0"/>
              </a:ext>
              <a:ext uri="{837473B0-CC2E-450A-ABE3-18F120FF3D39}">
                <a1611:picAttrSrcUrl xmlns:a1611="http://schemas.microsoft.com/office/drawing/2016/11/main" xmlns="" r:id="rId3"/>
              </a:ext>
            </a:extLst>
          </a:blip>
          <a:srcRect l="20349" r="20345" b="-4"/>
          <a:stretch/>
        </p:blipFill>
        <p:spPr>
          <a:xfrm>
            <a:off x="865220" y="2088496"/>
            <a:ext cx="2050385" cy="2327672"/>
          </a:xfrm>
          <a:custGeom>
            <a:avLst/>
            <a:gdLst/>
            <a:ahLst/>
            <a:cxnLst/>
            <a:rect l="l" t="t" r="r" b="b"/>
            <a:pathLst>
              <a:path w="2590737" h="2926956">
                <a:moveTo>
                  <a:pt x="1463478" y="0"/>
                </a:moveTo>
                <a:cubicBezTo>
                  <a:pt x="1867606" y="0"/>
                  <a:pt x="2233476" y="163805"/>
                  <a:pt x="2498313" y="428643"/>
                </a:cubicBezTo>
                <a:lnTo>
                  <a:pt x="2501029" y="431631"/>
                </a:lnTo>
                <a:lnTo>
                  <a:pt x="2445696" y="582811"/>
                </a:lnTo>
                <a:cubicBezTo>
                  <a:pt x="2374039" y="813196"/>
                  <a:pt x="2335437" y="1058145"/>
                  <a:pt x="2335437" y="1312109"/>
                </a:cubicBezTo>
                <a:cubicBezTo>
                  <a:pt x="2335437" y="1650728"/>
                  <a:pt x="2404063" y="1973319"/>
                  <a:pt x="2528166" y="2266732"/>
                </a:cubicBezTo>
                <a:lnTo>
                  <a:pt x="2590737" y="2396622"/>
                </a:lnTo>
                <a:lnTo>
                  <a:pt x="2498313" y="2498313"/>
                </a:lnTo>
                <a:cubicBezTo>
                  <a:pt x="2233476" y="2763151"/>
                  <a:pt x="1867606" y="2926956"/>
                  <a:pt x="1463478" y="2926956"/>
                </a:cubicBezTo>
                <a:cubicBezTo>
                  <a:pt x="655221" y="2926956"/>
                  <a:pt x="0" y="2271735"/>
                  <a:pt x="0" y="1463478"/>
                </a:cubicBezTo>
                <a:cubicBezTo>
                  <a:pt x="0" y="655221"/>
                  <a:pt x="655221" y="0"/>
                  <a:pt x="1463478" y="0"/>
                </a:cubicBezTo>
                <a:close/>
              </a:path>
            </a:pathLst>
          </a:cu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pic>
        <p:nvPicPr>
          <p:cNvPr id="3" name="Picture 2" descr="Background pattern&#10;&#10;Description automatically generated">
            <a:extLst>
              <a:ext uri="{FF2B5EF4-FFF2-40B4-BE49-F238E27FC236}">
                <a16:creationId xmlns:a16="http://schemas.microsoft.com/office/drawing/2014/main" xmlns="" id="{F94FC382-4BA2-4172-A7C1-D4F43E2A8C58}"/>
              </a:ext>
            </a:extLst>
          </p:cNvPr>
          <p:cNvPicPr>
            <a:picLocks noChangeAspect="1"/>
          </p:cNvPicPr>
          <p:nvPr/>
        </p:nvPicPr>
        <p:blipFill rotWithShape="1">
          <a:blip r:embed="rId4" cstate="print">
            <a:extLst>
              <a:ext uri="{28A0092B-C50C-407E-A947-70E740481C1C}">
                <a14:useLocalDpi xmlns:a14="http://schemas.microsoft.com/office/drawing/2010/main" val="0"/>
              </a:ext>
              <a:ext uri="{837473B0-CC2E-450A-ABE3-18F120FF3D39}">
                <a1611:picAttrSrcUrl xmlns:a1611="http://schemas.microsoft.com/office/drawing/2016/11/main" xmlns="" r:id="rId5"/>
              </a:ext>
            </a:extLst>
          </a:blip>
          <a:srcRect l="17382" r="20120" b="2"/>
          <a:stretch/>
        </p:blipFill>
        <p:spPr>
          <a:xfrm>
            <a:off x="2593600" y="1428751"/>
            <a:ext cx="3433139" cy="3433139"/>
          </a:xfrm>
          <a:custGeom>
            <a:avLst/>
            <a:gdLst/>
            <a:ahLst/>
            <a:cxnLst/>
            <a:rect l="l" t="t" r="r" b="b"/>
            <a:pathLst>
              <a:path w="4627646" h="4627648">
                <a:moveTo>
                  <a:pt x="2313823" y="0"/>
                </a:moveTo>
                <a:cubicBezTo>
                  <a:pt x="3591712" y="0"/>
                  <a:pt x="4627646" y="1035934"/>
                  <a:pt x="4627646" y="2313824"/>
                </a:cubicBezTo>
                <a:cubicBezTo>
                  <a:pt x="4627646" y="3591714"/>
                  <a:pt x="3591712" y="4627648"/>
                  <a:pt x="2313823" y="4627648"/>
                </a:cubicBezTo>
                <a:cubicBezTo>
                  <a:pt x="1035934" y="4627648"/>
                  <a:pt x="0" y="3591714"/>
                  <a:pt x="0" y="2313824"/>
                </a:cubicBezTo>
                <a:cubicBezTo>
                  <a:pt x="0" y="1035934"/>
                  <a:pt x="1035934" y="0"/>
                  <a:pt x="2313823" y="0"/>
                </a:cubicBezTo>
                <a:close/>
              </a:path>
            </a:pathLst>
          </a:cu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4" name="Picture 3" descr="Background pattern&#10;&#10;Description automatically generated">
            <a:extLst>
              <a:ext uri="{FF2B5EF4-FFF2-40B4-BE49-F238E27FC236}">
                <a16:creationId xmlns:a16="http://schemas.microsoft.com/office/drawing/2014/main" xmlns="" id="{15C0624B-5EAB-446D-80FD-CA43B363FC66}"/>
              </a:ext>
            </a:extLst>
          </p:cNvPr>
          <p:cNvPicPr>
            <a:picLocks noChangeAspect="1"/>
          </p:cNvPicPr>
          <p:nvPr/>
        </p:nvPicPr>
        <p:blipFill rotWithShape="1">
          <a:blip r:embed="rId6" cstate="print">
            <a:extLst>
              <a:ext uri="{28A0092B-C50C-407E-A947-70E740481C1C}">
                <a14:useLocalDpi xmlns:a14="http://schemas.microsoft.com/office/drawing/2010/main" val="0"/>
              </a:ext>
              <a:ext uri="{837473B0-CC2E-450A-ABE3-18F120FF3D39}">
                <a1611:picAttrSrcUrl xmlns:a1611="http://schemas.microsoft.com/office/drawing/2016/11/main" xmlns="" r:id="rId7"/>
              </a:ext>
            </a:extLst>
          </a:blip>
          <a:srcRect l="36012" r="14448" b="2"/>
          <a:stretch/>
        </p:blipFill>
        <p:spPr>
          <a:xfrm>
            <a:off x="5670374" y="1838768"/>
            <a:ext cx="2455455" cy="2798034"/>
          </a:xfrm>
          <a:custGeom>
            <a:avLst/>
            <a:gdLst/>
            <a:ahLst/>
            <a:cxnLst/>
            <a:rect l="l" t="t" r="r" b="b"/>
            <a:pathLst>
              <a:path w="2577829" h="2926956">
                <a:moveTo>
                  <a:pt x="1114351" y="0"/>
                </a:moveTo>
                <a:cubicBezTo>
                  <a:pt x="1922608" y="0"/>
                  <a:pt x="2577829" y="655221"/>
                  <a:pt x="2577829" y="1463478"/>
                </a:cubicBezTo>
                <a:cubicBezTo>
                  <a:pt x="2577829" y="2271735"/>
                  <a:pt x="1922608" y="2926956"/>
                  <a:pt x="1114351" y="2926956"/>
                </a:cubicBezTo>
                <a:cubicBezTo>
                  <a:pt x="710223" y="2926956"/>
                  <a:pt x="344353" y="2763151"/>
                  <a:pt x="79516" y="2498313"/>
                </a:cubicBezTo>
                <a:lnTo>
                  <a:pt x="0" y="2410824"/>
                </a:lnTo>
                <a:lnTo>
                  <a:pt x="69413" y="2266732"/>
                </a:lnTo>
                <a:cubicBezTo>
                  <a:pt x="193516" y="1973319"/>
                  <a:pt x="262142" y="1650728"/>
                  <a:pt x="262142" y="1312109"/>
                </a:cubicBezTo>
                <a:cubicBezTo>
                  <a:pt x="262142" y="1058145"/>
                  <a:pt x="223540" y="813196"/>
                  <a:pt x="151883" y="582811"/>
                </a:cubicBezTo>
                <a:lnTo>
                  <a:pt x="91478" y="417771"/>
                </a:lnTo>
                <a:lnTo>
                  <a:pt x="183443" y="334187"/>
                </a:lnTo>
                <a:cubicBezTo>
                  <a:pt x="436418" y="125413"/>
                  <a:pt x="760739" y="0"/>
                  <a:pt x="1114351" y="0"/>
                </a:cubicBezTo>
                <a:close/>
              </a:path>
            </a:pathLst>
          </a:cu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pic>
        <p:nvPicPr>
          <p:cNvPr id="5" name="Picture 4" descr="A picture containing toy, doll&#10;&#10;Description automatically generated">
            <a:extLst>
              <a:ext uri="{FF2B5EF4-FFF2-40B4-BE49-F238E27FC236}">
                <a16:creationId xmlns:a16="http://schemas.microsoft.com/office/drawing/2014/main" xmlns="" id="{73C0ACC4-FF71-4481-88B5-BB39D4F334F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91494" y="1531858"/>
            <a:ext cx="2327672" cy="2327672"/>
          </a:xfrm>
          <a:prstGeom prst="rect">
            <a:avLst/>
          </a:prstGeom>
        </p:spPr>
      </p:pic>
      <p:pic>
        <p:nvPicPr>
          <p:cNvPr id="6" name="Picture 5">
            <a:extLst>
              <a:ext uri="{FF2B5EF4-FFF2-40B4-BE49-F238E27FC236}">
                <a16:creationId xmlns:a16="http://schemas.microsoft.com/office/drawing/2014/main" xmlns="" id="{0C0DC93A-0D06-4197-8F90-7A31F7838FAB}"/>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b="8819"/>
          <a:stretch/>
        </p:blipFill>
        <p:spPr>
          <a:xfrm>
            <a:off x="5600701" y="1981483"/>
            <a:ext cx="2327672" cy="2327672"/>
          </a:xfrm>
          <a:prstGeom prst="rect">
            <a:avLst/>
          </a:prstGeom>
        </p:spPr>
      </p:pic>
      <p:pic>
        <p:nvPicPr>
          <p:cNvPr id="7" name="Picture 6">
            <a:extLst>
              <a:ext uri="{FF2B5EF4-FFF2-40B4-BE49-F238E27FC236}">
                <a16:creationId xmlns:a16="http://schemas.microsoft.com/office/drawing/2014/main" xmlns="" id="{2CF18F18-6288-47AA-9966-D7D1B01EED4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31870" y="2237555"/>
            <a:ext cx="1561730" cy="1561730"/>
          </a:xfrm>
          <a:prstGeom prst="rect">
            <a:avLst/>
          </a:prstGeom>
        </p:spPr>
      </p:pic>
      <p:sp>
        <p:nvSpPr>
          <p:cNvPr id="8" name="Freeform: Shape 7">
            <a:extLst>
              <a:ext uri="{FF2B5EF4-FFF2-40B4-BE49-F238E27FC236}">
                <a16:creationId xmlns:a16="http://schemas.microsoft.com/office/drawing/2014/main" xmlns="" id="{8A435BA0-4572-4D15-A976-09D1336A8922}"/>
              </a:ext>
            </a:extLst>
          </p:cNvPr>
          <p:cNvSpPr/>
          <p:nvPr/>
        </p:nvSpPr>
        <p:spPr>
          <a:xfrm rot="5400000">
            <a:off x="-140931" y="138645"/>
            <a:ext cx="2327672" cy="2050384"/>
          </a:xfrm>
          <a:custGeom>
            <a:avLst/>
            <a:gdLst>
              <a:gd name="connsiteX0" fmla="*/ 0 w 4670251"/>
              <a:gd name="connsiteY0" fmla="*/ 2133085 h 4116501"/>
              <a:gd name="connsiteX1" fmla="*/ 0 w 4670251"/>
              <a:gd name="connsiteY1" fmla="*/ 0 h 4116501"/>
              <a:gd name="connsiteX2" fmla="*/ 4670251 w 4670251"/>
              <a:gd name="connsiteY2" fmla="*/ 4116501 h 4116501"/>
              <a:gd name="connsiteX3" fmla="*/ 2250224 w 4670251"/>
              <a:gd name="connsiteY3" fmla="*/ 4116501 h 4116501"/>
              <a:gd name="connsiteX4" fmla="*/ 0 w 4670251"/>
              <a:gd name="connsiteY4" fmla="*/ 2133085 h 4116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0251" h="4116501">
                <a:moveTo>
                  <a:pt x="0" y="2133085"/>
                </a:moveTo>
                <a:lnTo>
                  <a:pt x="0" y="0"/>
                </a:lnTo>
                <a:lnTo>
                  <a:pt x="4670251" y="4116501"/>
                </a:lnTo>
                <a:lnTo>
                  <a:pt x="2250224" y="4116501"/>
                </a:lnTo>
                <a:lnTo>
                  <a:pt x="0" y="2133085"/>
                </a:lnTo>
                <a:close/>
              </a:path>
            </a:pathLst>
          </a:custGeom>
          <a:solidFill>
            <a:schemeClr val="accent1">
              <a:lumMod val="60000"/>
              <a:lumOff val="4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en-US"/>
          </a:p>
        </p:txBody>
      </p:sp>
      <p:pic>
        <p:nvPicPr>
          <p:cNvPr id="9" name="Picture 8">
            <a:extLst>
              <a:ext uri="{FF2B5EF4-FFF2-40B4-BE49-F238E27FC236}">
                <a16:creationId xmlns:a16="http://schemas.microsoft.com/office/drawing/2014/main" xmlns="" id="{1A9B63F4-F0F0-498B-B087-B80BC165079B}"/>
              </a:ext>
            </a:extLst>
          </p:cNvPr>
          <p:cNvPicPr>
            <a:picLocks noChangeAspect="1"/>
          </p:cNvPicPr>
          <p:nvPr/>
        </p:nvPicPr>
        <p:blipFill>
          <a:blip r:embed="rId11"/>
          <a:stretch>
            <a:fillRect/>
          </a:stretch>
        </p:blipFill>
        <p:spPr>
          <a:xfrm rot="18669872">
            <a:off x="-238560" y="568546"/>
            <a:ext cx="2050385" cy="520472"/>
          </a:xfrm>
          <a:prstGeom prst="rect">
            <a:avLst/>
          </a:prstGeom>
        </p:spPr>
      </p:pic>
      <p:pic>
        <p:nvPicPr>
          <p:cNvPr id="10" name="Picture 9">
            <a:extLst>
              <a:ext uri="{FF2B5EF4-FFF2-40B4-BE49-F238E27FC236}">
                <a16:creationId xmlns:a16="http://schemas.microsoft.com/office/drawing/2014/main" xmlns="" id="{CDDF9135-75CB-4AF4-810D-F4A1DBE1A293}"/>
              </a:ext>
            </a:extLst>
          </p:cNvPr>
          <p:cNvPicPr>
            <a:picLocks noChangeAspect="1"/>
          </p:cNvPicPr>
          <p:nvPr/>
        </p:nvPicPr>
        <p:blipFill>
          <a:blip r:embed="rId12"/>
          <a:stretch>
            <a:fillRect/>
          </a:stretch>
        </p:blipFill>
        <p:spPr>
          <a:xfrm>
            <a:off x="1334363" y="626477"/>
            <a:ext cx="2025572" cy="1385436"/>
          </a:xfrm>
          <a:prstGeom prst="rect">
            <a:avLst/>
          </a:prstGeom>
        </p:spPr>
      </p:pic>
      <p:pic>
        <p:nvPicPr>
          <p:cNvPr id="11" name="Picture 10">
            <a:extLst>
              <a:ext uri="{FF2B5EF4-FFF2-40B4-BE49-F238E27FC236}">
                <a16:creationId xmlns:a16="http://schemas.microsoft.com/office/drawing/2014/main" xmlns="" id="{E31C9F4F-2225-48AC-B7BC-091EE2DB7038}"/>
              </a:ext>
            </a:extLst>
          </p:cNvPr>
          <p:cNvPicPr>
            <a:picLocks noChangeAspect="1"/>
          </p:cNvPicPr>
          <p:nvPr/>
        </p:nvPicPr>
        <p:blipFill>
          <a:blip r:embed="rId13"/>
          <a:stretch>
            <a:fillRect/>
          </a:stretch>
        </p:blipFill>
        <p:spPr>
          <a:xfrm>
            <a:off x="3865973" y="60855"/>
            <a:ext cx="2025572" cy="1385436"/>
          </a:xfrm>
          <a:prstGeom prst="rect">
            <a:avLst/>
          </a:prstGeom>
        </p:spPr>
      </p:pic>
      <p:pic>
        <p:nvPicPr>
          <p:cNvPr id="12" name="Picture 11">
            <a:extLst>
              <a:ext uri="{FF2B5EF4-FFF2-40B4-BE49-F238E27FC236}">
                <a16:creationId xmlns:a16="http://schemas.microsoft.com/office/drawing/2014/main" xmlns="" id="{D940CD9B-9780-49C6-BA4B-8772CF449869}"/>
              </a:ext>
            </a:extLst>
          </p:cNvPr>
          <p:cNvPicPr>
            <a:picLocks noChangeAspect="1"/>
          </p:cNvPicPr>
          <p:nvPr/>
        </p:nvPicPr>
        <p:blipFill>
          <a:blip r:embed="rId14"/>
          <a:stretch>
            <a:fillRect/>
          </a:stretch>
        </p:blipFill>
        <p:spPr>
          <a:xfrm>
            <a:off x="6286500" y="381975"/>
            <a:ext cx="2176461" cy="1385436"/>
          </a:xfrm>
          <a:prstGeom prst="rect">
            <a:avLst/>
          </a:prstGeom>
        </p:spPr>
      </p:pic>
    </p:spTree>
    <p:extLst>
      <p:ext uri="{BB962C8B-B14F-4D97-AF65-F5344CB8AC3E}">
        <p14:creationId xmlns:p14="http://schemas.microsoft.com/office/powerpoint/2010/main" val="28235502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circle(in)">
                                      <p:cBhvr>
                                        <p:cTn id="11" dur="2000"/>
                                        <p:tgtEl>
                                          <p:spTgt spid="8"/>
                                        </p:tgtEl>
                                      </p:cBhvr>
                                    </p:animEffect>
                                  </p:childTnLst>
                                </p:cTn>
                              </p:par>
                            </p:childTnLst>
                          </p:cTn>
                        </p:par>
                        <p:par>
                          <p:cTn id="12" fill="hold">
                            <p:stCondLst>
                              <p:cond delay="4000"/>
                            </p:stCondLst>
                            <p:childTnLst>
                              <p:par>
                                <p:cTn id="13" presetID="6"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ircle(in)">
                                      <p:cBhvr>
                                        <p:cTn id="15" dur="2000"/>
                                        <p:tgtEl>
                                          <p:spTgt spid="7"/>
                                        </p:tgtEl>
                                      </p:cBhvr>
                                    </p:animEffect>
                                  </p:childTnLst>
                                </p:cTn>
                              </p:par>
                            </p:childTnLst>
                          </p:cTn>
                        </p:par>
                        <p:par>
                          <p:cTn id="16" fill="hold">
                            <p:stCondLst>
                              <p:cond delay="6000"/>
                            </p:stCondLst>
                            <p:childTnLst>
                              <p:par>
                                <p:cTn id="17" presetID="6"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2000"/>
                                        <p:tgtEl>
                                          <p:spTgt spid="2"/>
                                        </p:tgtEl>
                                      </p:cBhvr>
                                    </p:animEffect>
                                  </p:childTnLst>
                                </p:cTn>
                              </p:par>
                            </p:childTnLst>
                          </p:cTn>
                        </p:par>
                        <p:par>
                          <p:cTn id="20" fill="hold">
                            <p:stCondLst>
                              <p:cond delay="8000"/>
                            </p:stCondLst>
                            <p:childTnLst>
                              <p:par>
                                <p:cTn id="21" presetID="6" presetClass="entr" presetSubtype="16"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circle(in)">
                                      <p:cBhvr>
                                        <p:cTn id="23" dur="2000"/>
                                        <p:tgtEl>
                                          <p:spTgt spid="10"/>
                                        </p:tgtEl>
                                      </p:cBhvr>
                                    </p:animEffect>
                                  </p:childTnLst>
                                </p:cTn>
                              </p:par>
                            </p:childTnLst>
                          </p:cTn>
                        </p:par>
                        <p:par>
                          <p:cTn id="24" fill="hold">
                            <p:stCondLst>
                              <p:cond delay="10000"/>
                            </p:stCondLst>
                            <p:childTnLst>
                              <p:par>
                                <p:cTn id="25" presetID="6"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circle(in)">
                                      <p:cBhvr>
                                        <p:cTn id="27" dur="2000"/>
                                        <p:tgtEl>
                                          <p:spTgt spid="5"/>
                                        </p:tgtEl>
                                      </p:cBhvr>
                                    </p:animEffect>
                                  </p:childTnLst>
                                </p:cTn>
                              </p:par>
                            </p:childTnLst>
                          </p:cTn>
                        </p:par>
                        <p:par>
                          <p:cTn id="28" fill="hold">
                            <p:stCondLst>
                              <p:cond delay="12000"/>
                            </p:stCondLst>
                            <p:childTnLst>
                              <p:par>
                                <p:cTn id="29" presetID="6" presetClass="entr" presetSubtype="16"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circle(in)">
                                      <p:cBhvr>
                                        <p:cTn id="31" dur="2000"/>
                                        <p:tgtEl>
                                          <p:spTgt spid="3"/>
                                        </p:tgtEl>
                                      </p:cBhvr>
                                    </p:animEffect>
                                  </p:childTnLst>
                                </p:cTn>
                              </p:par>
                            </p:childTnLst>
                          </p:cTn>
                        </p:par>
                        <p:par>
                          <p:cTn id="32" fill="hold">
                            <p:stCondLst>
                              <p:cond delay="14000"/>
                            </p:stCondLst>
                            <p:childTnLst>
                              <p:par>
                                <p:cTn id="33" presetID="6" presetClass="entr" presetSubtype="16"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circle(in)">
                                      <p:cBhvr>
                                        <p:cTn id="35" dur="2000"/>
                                        <p:tgtEl>
                                          <p:spTgt spid="11"/>
                                        </p:tgtEl>
                                      </p:cBhvr>
                                    </p:animEffect>
                                  </p:childTnLst>
                                </p:cTn>
                              </p:par>
                            </p:childTnLst>
                          </p:cTn>
                        </p:par>
                        <p:par>
                          <p:cTn id="36" fill="hold">
                            <p:stCondLst>
                              <p:cond delay="16000"/>
                            </p:stCondLst>
                            <p:childTnLst>
                              <p:par>
                                <p:cTn id="37" presetID="6" presetClass="entr" presetSubtype="16"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circle(in)">
                                      <p:cBhvr>
                                        <p:cTn id="39" dur="2000"/>
                                        <p:tgtEl>
                                          <p:spTgt spid="6"/>
                                        </p:tgtEl>
                                      </p:cBhvr>
                                    </p:animEffect>
                                  </p:childTnLst>
                                </p:cTn>
                              </p:par>
                            </p:childTnLst>
                          </p:cTn>
                        </p:par>
                        <p:par>
                          <p:cTn id="40" fill="hold">
                            <p:stCondLst>
                              <p:cond delay="18000"/>
                            </p:stCondLst>
                            <p:childTnLst>
                              <p:par>
                                <p:cTn id="41" presetID="6" presetClass="entr" presetSubtype="16"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circle(in)">
                                      <p:cBhvr>
                                        <p:cTn id="43" dur="2000"/>
                                        <p:tgtEl>
                                          <p:spTgt spid="4"/>
                                        </p:tgtEl>
                                      </p:cBhvr>
                                    </p:animEffect>
                                  </p:childTnLst>
                                </p:cTn>
                              </p:par>
                            </p:childTnLst>
                          </p:cTn>
                        </p:par>
                        <p:par>
                          <p:cTn id="44" fill="hold">
                            <p:stCondLst>
                              <p:cond delay="20000"/>
                            </p:stCondLst>
                            <p:childTnLst>
                              <p:par>
                                <p:cTn id="45" presetID="6" presetClass="entr" presetSubtype="16"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circle(in)">
                                      <p:cBhvr>
                                        <p:cTn id="4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2857500" y="133350"/>
            <a:ext cx="3200400" cy="3200400"/>
          </a:xfrm>
          <a:prstGeom prst="ellipse">
            <a:avLst/>
          </a:prstGeom>
          <a:solidFill>
            <a:schemeClr val="bg1"/>
          </a:solidFill>
          <a:ln w="76200" cmpd="tri">
            <a:solidFill>
              <a:srgbClr val="0070C0"/>
            </a:solidFill>
            <a:prstDash val="sysDash"/>
            <a:miter lim="800000"/>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pic>
        <p:nvPicPr>
          <p:cNvPr id="2" name="Picture 2" descr="Nếu Totoro có thể tập thể dục thì bạn cũng có thể! - Nguyễn Minh Ngọc Hà"/>
          <p:cNvPicPr>
            <a:picLocks noChangeAspect="1" noChangeArrowheads="1" noCrop="1"/>
          </p:cNvPicPr>
          <p:nvPr/>
        </p:nvPicPr>
        <p:blipFill>
          <a:blip r:embed="rId3" cstate="print"/>
          <a:srcRect/>
          <a:stretch>
            <a:fillRect/>
          </a:stretch>
        </p:blipFill>
        <p:spPr bwMode="auto">
          <a:xfrm>
            <a:off x="3086100" y="361950"/>
            <a:ext cx="2227490" cy="1670618"/>
          </a:xfrm>
          <a:prstGeom prst="rect">
            <a:avLst/>
          </a:prstGeom>
          <a:noFill/>
        </p:spPr>
      </p:pic>
      <p:sp>
        <p:nvSpPr>
          <p:cNvPr id="4" name="TextBox 3"/>
          <p:cNvSpPr txBox="1"/>
          <p:nvPr/>
        </p:nvSpPr>
        <p:spPr>
          <a:xfrm>
            <a:off x="3086100" y="2038350"/>
            <a:ext cx="2933700" cy="523220"/>
          </a:xfrm>
          <a:prstGeom prst="rect">
            <a:avLst/>
          </a:prstGeom>
          <a:noFill/>
        </p:spPr>
        <p:txBody>
          <a:bodyPr wrap="square" rtlCol="0">
            <a:spAutoFit/>
          </a:bodyPr>
          <a:lstStyle/>
          <a:p>
            <a:r>
              <a:rPr lang="en-US" sz="2800" b="1">
                <a:solidFill>
                  <a:srgbClr val="FF0000"/>
                </a:solidFill>
                <a:latin typeface="Times New Roman" pitchFamily="18" charset="0"/>
                <a:cs typeface="Times New Roman" pitchFamily="18" charset="0"/>
              </a:rPr>
              <a:t>1. KHỞI ĐỘNG </a:t>
            </a:r>
          </a:p>
        </p:txBody>
      </p:sp>
      <p:sp>
        <p:nvSpPr>
          <p:cNvPr id="5" name="TextBox 4"/>
          <p:cNvSpPr txBox="1"/>
          <p:nvPr/>
        </p:nvSpPr>
        <p:spPr>
          <a:xfrm>
            <a:off x="78615" y="3329003"/>
            <a:ext cx="8871555" cy="1815882"/>
          </a:xfrm>
          <a:prstGeom prst="rect">
            <a:avLst/>
          </a:prstGeom>
          <a:noFill/>
        </p:spPr>
        <p:txBody>
          <a:bodyPr wrap="square" rtlCol="0">
            <a:spAutoFit/>
          </a:bodyPr>
          <a:lstStyle/>
          <a:p>
            <a:r>
              <a:rPr lang="en-US" sz="2800" dirty="0" err="1">
                <a:latin typeface="Times New Roman" pitchFamily="18" charset="0"/>
                <a:cs typeface="Times New Roman" pitchFamily="18" charset="0"/>
              </a:rPr>
              <a:t>Trên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Nhiệm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em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đoạn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đoạn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sẽ</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lượt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xuất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máy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chiếu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đoạn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đúng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nhanh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sẽ</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cuộc</a:t>
            </a:r>
            <a:r>
              <a:rPr lang="en-US" sz="2800" dirty="0">
                <a:latin typeface="Times New Roman" pitchFamily="18" charset="0"/>
                <a:cs typeface="Times New Roman" pitchFamily="18" charset="0"/>
              </a:rPr>
              <a:t>.</a:t>
            </a:r>
          </a:p>
        </p:txBody>
      </p:sp>
      <p:pic>
        <p:nvPicPr>
          <p:cNvPr id="32772" name="Picture 4" descr="Anh Dong (306)"/>
          <p:cNvPicPr>
            <a:picLocks noChangeAspect="1" noChangeArrowheads="1" noCrop="1"/>
          </p:cNvPicPr>
          <p:nvPr/>
        </p:nvPicPr>
        <p:blipFill>
          <a:blip r:embed="rId4" cstate="print"/>
          <a:srcRect/>
          <a:stretch>
            <a:fillRect/>
          </a:stretch>
        </p:blipFill>
        <p:spPr bwMode="auto">
          <a:xfrm>
            <a:off x="8297285" y="2917395"/>
            <a:ext cx="676428" cy="538070"/>
          </a:xfrm>
          <a:prstGeom prst="rect">
            <a:avLst/>
          </a:prstGeom>
          <a:noFill/>
        </p:spPr>
      </p:pic>
      <p:pic>
        <p:nvPicPr>
          <p:cNvPr id="9" name="Picture 4" descr="Anh Dong (306)"/>
          <p:cNvPicPr>
            <a:picLocks noChangeAspect="1" noChangeArrowheads="1" noCrop="1"/>
          </p:cNvPicPr>
          <p:nvPr/>
        </p:nvPicPr>
        <p:blipFill>
          <a:blip r:embed="rId4" cstate="print"/>
          <a:srcRect/>
          <a:stretch>
            <a:fillRect/>
          </a:stretch>
        </p:blipFill>
        <p:spPr bwMode="auto">
          <a:xfrm>
            <a:off x="0" y="2840585"/>
            <a:ext cx="676428" cy="53807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repeatCount="indefinite"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36" presetClass="emph" presetSubtype="0" repeatCount="indefinite" fill="hold" grpId="0" nodeType="withEffect">
                                  <p:stCondLst>
                                    <p:cond delay="0"/>
                                  </p:stCondLst>
                                  <p:iterate type="lt">
                                    <p:tmPct val="10000"/>
                                  </p:iterate>
                                  <p:childTnLst>
                                    <p:animScale>
                                      <p:cBhvr>
                                        <p:cTn id="9" dur="500" autoRev="1" fill="hold">
                                          <p:stCondLst>
                                            <p:cond delay="0"/>
                                          </p:stCondLst>
                                        </p:cTn>
                                        <p:tgtEl>
                                          <p:spTgt spid="4"/>
                                        </p:tgtEl>
                                      </p:cBhvr>
                                      <p:to x="80000" y="100000"/>
                                    </p:animScale>
                                    <p:anim by="(#ppt_w*0.10)" calcmode="lin" valueType="num">
                                      <p:cBhvr>
                                        <p:cTn id="10" dur="500" autoRev="1" fill="hold">
                                          <p:stCondLst>
                                            <p:cond delay="0"/>
                                          </p:stCondLst>
                                        </p:cTn>
                                        <p:tgtEl>
                                          <p:spTgt spid="4"/>
                                        </p:tgtEl>
                                        <p:attrNameLst>
                                          <p:attrName>ppt_x</p:attrName>
                                        </p:attrNameLst>
                                      </p:cBhvr>
                                    </p:anim>
                                    <p:anim by="(-#ppt_w*0.10)" calcmode="lin" valueType="num">
                                      <p:cBhvr>
                                        <p:cTn id="11" dur="500" autoRev="1" fill="hold">
                                          <p:stCondLst>
                                            <p:cond delay="0"/>
                                          </p:stCondLst>
                                        </p:cTn>
                                        <p:tgtEl>
                                          <p:spTgt spid="4"/>
                                        </p:tgtEl>
                                        <p:attrNameLst>
                                          <p:attrName>ppt_y</p:attrName>
                                        </p:attrNameLst>
                                      </p:cBhvr>
                                    </p:anim>
                                    <p:animRot by="-480000">
                                      <p:cBhvr>
                                        <p:cTn id="12" dur="500" autoRev="1" fill="hold">
                                          <p:stCondLst>
                                            <p:cond delay="0"/>
                                          </p:stCondLst>
                                        </p:cTn>
                                        <p:tgtEl>
                                          <p:spTgt spid="4"/>
                                        </p:tgtEl>
                                        <p:attrNameLst>
                                          <p:attrName>r</p:attrName>
                                        </p:attrNameLst>
                                      </p:cBhvr>
                                    </p:animRo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616285" y="689905"/>
            <a:ext cx="7786210" cy="4233863"/>
          </a:xfrm>
          <a:prstGeom prst="rect">
            <a:avLst/>
          </a:prstGeom>
          <a:noFill/>
          <a:ln w="9525">
            <a:noFill/>
            <a:miter lim="800000"/>
            <a:headEnd/>
            <a:tailEnd/>
          </a:ln>
          <a:effectLst/>
        </p:spPr>
      </p:pic>
      <p:sp>
        <p:nvSpPr>
          <p:cNvPr id="48" name="Bevel 47"/>
          <p:cNvSpPr/>
          <p:nvPr/>
        </p:nvSpPr>
        <p:spPr>
          <a:xfrm>
            <a:off x="729695" y="37020"/>
            <a:ext cx="3458255" cy="691290"/>
          </a:xfrm>
          <a:prstGeom prst="bevel">
            <a:avLst>
              <a:gd name="adj" fmla="val 14581"/>
            </a:avLst>
          </a:prstGeom>
          <a:solidFill>
            <a:srgbClr val="00FF99"/>
          </a:solidFill>
          <a:ln w="28575"/>
        </p:spPr>
        <p:style>
          <a:lnRef idx="3">
            <a:schemeClr val="lt1"/>
          </a:lnRef>
          <a:fillRef idx="1">
            <a:schemeClr val="accent4"/>
          </a:fillRef>
          <a:effectRef idx="1">
            <a:schemeClr val="accent4"/>
          </a:effectRef>
          <a:fontRef idx="minor">
            <a:schemeClr val="lt1"/>
          </a:fontRef>
        </p:style>
        <p:txBody>
          <a:bodyPr rtlCol="0" anchor="ctr"/>
          <a:lstStyle/>
          <a:p>
            <a:pPr algn="ctr"/>
            <a:r>
              <a:rPr lang="en-US" sz="2800">
                <a:solidFill>
                  <a:srgbClr val="FF0000"/>
                </a:solidFill>
                <a:latin typeface="Times New Roman" pitchFamily="18" charset="0"/>
                <a:cs typeface="Times New Roman" pitchFamily="18" charset="0"/>
              </a:rPr>
              <a:t>Đoạn thẳng AB</a:t>
            </a:r>
          </a:p>
        </p:txBody>
      </p:sp>
      <p:sp>
        <p:nvSpPr>
          <p:cNvPr id="49" name="Bevel 48"/>
          <p:cNvSpPr/>
          <p:nvPr/>
        </p:nvSpPr>
        <p:spPr>
          <a:xfrm>
            <a:off x="4685410" y="-1385"/>
            <a:ext cx="3458255" cy="691290"/>
          </a:xfrm>
          <a:prstGeom prst="bevel">
            <a:avLst>
              <a:gd name="adj" fmla="val 14581"/>
            </a:avLst>
          </a:prstGeom>
          <a:solidFill>
            <a:srgbClr val="CC99FF"/>
          </a:solidFill>
          <a:ln w="28575"/>
        </p:spPr>
        <p:style>
          <a:lnRef idx="3">
            <a:schemeClr val="lt1"/>
          </a:lnRef>
          <a:fillRef idx="1">
            <a:schemeClr val="accent4"/>
          </a:fillRef>
          <a:effectRef idx="1">
            <a:schemeClr val="accent4"/>
          </a:effectRef>
          <a:fontRef idx="minor">
            <a:schemeClr val="lt1"/>
          </a:fontRef>
        </p:style>
        <p:txBody>
          <a:bodyPr rtlCol="0" anchor="ctr"/>
          <a:lstStyle/>
          <a:p>
            <a:pPr algn="ctr"/>
            <a:r>
              <a:rPr lang="en-US" sz="2800">
                <a:solidFill>
                  <a:schemeClr val="tx1"/>
                </a:solidFill>
                <a:latin typeface="Times New Roman" pitchFamily="18" charset="0"/>
                <a:cs typeface="Times New Roman" pitchFamily="18" charset="0"/>
              </a:rPr>
              <a:t>Đoạn thẳng CD</a:t>
            </a:r>
          </a:p>
        </p:txBody>
      </p:sp>
      <p:sp>
        <p:nvSpPr>
          <p:cNvPr id="50" name="Bevel 49"/>
          <p:cNvSpPr/>
          <p:nvPr/>
        </p:nvSpPr>
        <p:spPr>
          <a:xfrm>
            <a:off x="768100" y="8216"/>
            <a:ext cx="3458255" cy="691290"/>
          </a:xfrm>
          <a:prstGeom prst="bevel">
            <a:avLst>
              <a:gd name="adj" fmla="val 14581"/>
            </a:avLst>
          </a:prstGeom>
          <a:solidFill>
            <a:srgbClr val="00FF99"/>
          </a:solidFill>
          <a:ln w="28575"/>
        </p:spPr>
        <p:style>
          <a:lnRef idx="3">
            <a:schemeClr val="lt1"/>
          </a:lnRef>
          <a:fillRef idx="1">
            <a:schemeClr val="accent4"/>
          </a:fillRef>
          <a:effectRef idx="1">
            <a:schemeClr val="accent4"/>
          </a:effectRef>
          <a:fontRef idx="minor">
            <a:schemeClr val="lt1"/>
          </a:fontRef>
        </p:style>
        <p:txBody>
          <a:bodyPr rtlCol="0" anchor="ctr"/>
          <a:lstStyle/>
          <a:p>
            <a:pPr algn="ctr"/>
            <a:r>
              <a:rPr lang="en-US" sz="2800">
                <a:solidFill>
                  <a:srgbClr val="FF0000"/>
                </a:solidFill>
                <a:latin typeface="Times New Roman" pitchFamily="18" charset="0"/>
                <a:cs typeface="Times New Roman" pitchFamily="18" charset="0"/>
              </a:rPr>
              <a:t>Đoạn thẳng EG</a:t>
            </a:r>
          </a:p>
        </p:txBody>
      </p:sp>
      <p:sp>
        <p:nvSpPr>
          <p:cNvPr id="51" name="Bevel 50"/>
          <p:cNvSpPr/>
          <p:nvPr/>
        </p:nvSpPr>
        <p:spPr>
          <a:xfrm>
            <a:off x="4685410" y="27419"/>
            <a:ext cx="3458255" cy="691290"/>
          </a:xfrm>
          <a:prstGeom prst="bevel">
            <a:avLst>
              <a:gd name="adj" fmla="val 14581"/>
            </a:avLst>
          </a:prstGeom>
          <a:solidFill>
            <a:srgbClr val="CC99FF"/>
          </a:solidFill>
          <a:ln w="28575"/>
        </p:spPr>
        <p:style>
          <a:lnRef idx="3">
            <a:schemeClr val="lt1"/>
          </a:lnRef>
          <a:fillRef idx="1">
            <a:schemeClr val="accent4"/>
          </a:fillRef>
          <a:effectRef idx="1">
            <a:schemeClr val="accent4"/>
          </a:effectRef>
          <a:fontRef idx="minor">
            <a:schemeClr val="lt1"/>
          </a:fontRef>
        </p:style>
        <p:txBody>
          <a:bodyPr rtlCol="0" anchor="ctr"/>
          <a:lstStyle/>
          <a:p>
            <a:pPr algn="ctr"/>
            <a:r>
              <a:rPr lang="en-US" sz="2800">
                <a:solidFill>
                  <a:schemeClr val="tx1"/>
                </a:solidFill>
                <a:latin typeface="Times New Roman" pitchFamily="18" charset="0"/>
                <a:cs typeface="Times New Roman" pitchFamily="18" charset="0"/>
              </a:rPr>
              <a:t>Đoạn thẳng MN</a:t>
            </a:r>
          </a:p>
        </p:txBody>
      </p:sp>
      <p:sp>
        <p:nvSpPr>
          <p:cNvPr id="52" name="Bevel 51"/>
          <p:cNvSpPr/>
          <p:nvPr/>
        </p:nvSpPr>
        <p:spPr>
          <a:xfrm>
            <a:off x="727890" y="0"/>
            <a:ext cx="3458255" cy="691290"/>
          </a:xfrm>
          <a:prstGeom prst="bevel">
            <a:avLst>
              <a:gd name="adj" fmla="val 14581"/>
            </a:avLst>
          </a:prstGeom>
          <a:solidFill>
            <a:srgbClr val="00FF99"/>
          </a:solidFill>
          <a:ln w="28575"/>
        </p:spPr>
        <p:style>
          <a:lnRef idx="3">
            <a:schemeClr val="lt1"/>
          </a:lnRef>
          <a:fillRef idx="1">
            <a:schemeClr val="accent4"/>
          </a:fillRef>
          <a:effectRef idx="1">
            <a:schemeClr val="accent4"/>
          </a:effectRef>
          <a:fontRef idx="minor">
            <a:schemeClr val="lt1"/>
          </a:fontRef>
        </p:style>
        <p:txBody>
          <a:bodyPr rtlCol="0" anchor="ctr"/>
          <a:lstStyle/>
          <a:p>
            <a:pPr algn="ctr"/>
            <a:r>
              <a:rPr lang="en-US" sz="2800">
                <a:solidFill>
                  <a:srgbClr val="FF0000"/>
                </a:solidFill>
                <a:latin typeface="Times New Roman" pitchFamily="18" charset="0"/>
                <a:cs typeface="Times New Roman" pitchFamily="18" charset="0"/>
              </a:rPr>
              <a:t>Đoạn thẳng FI</a:t>
            </a:r>
          </a:p>
        </p:txBody>
      </p:sp>
      <p:sp>
        <p:nvSpPr>
          <p:cNvPr id="53" name="Bevel 52"/>
          <p:cNvSpPr/>
          <p:nvPr/>
        </p:nvSpPr>
        <p:spPr>
          <a:xfrm>
            <a:off x="4685410" y="-1385"/>
            <a:ext cx="3458255" cy="691290"/>
          </a:xfrm>
          <a:prstGeom prst="bevel">
            <a:avLst>
              <a:gd name="adj" fmla="val 14581"/>
            </a:avLst>
          </a:prstGeom>
          <a:solidFill>
            <a:srgbClr val="CC99FF"/>
          </a:solidFill>
          <a:ln w="28575"/>
        </p:spPr>
        <p:style>
          <a:lnRef idx="3">
            <a:schemeClr val="lt1"/>
          </a:lnRef>
          <a:fillRef idx="1">
            <a:schemeClr val="accent4"/>
          </a:fillRef>
          <a:effectRef idx="1">
            <a:schemeClr val="accent4"/>
          </a:effectRef>
          <a:fontRef idx="minor">
            <a:schemeClr val="lt1"/>
          </a:fontRef>
        </p:style>
        <p:txBody>
          <a:bodyPr rtlCol="0" anchor="ctr"/>
          <a:lstStyle/>
          <a:p>
            <a:pPr algn="ctr"/>
            <a:r>
              <a:rPr lang="en-US" sz="2800">
                <a:solidFill>
                  <a:schemeClr val="tx1"/>
                </a:solidFill>
                <a:latin typeface="Times New Roman" pitchFamily="18" charset="0"/>
                <a:cs typeface="Times New Roman" pitchFamily="18" charset="0"/>
              </a:rPr>
              <a:t>Đoạn thẳng LO</a:t>
            </a:r>
          </a:p>
        </p:txBody>
      </p:sp>
      <p:sp>
        <p:nvSpPr>
          <p:cNvPr id="54" name="Bevel 53"/>
          <p:cNvSpPr/>
          <p:nvPr/>
        </p:nvSpPr>
        <p:spPr>
          <a:xfrm>
            <a:off x="768100" y="8216"/>
            <a:ext cx="3458255" cy="691290"/>
          </a:xfrm>
          <a:prstGeom prst="bevel">
            <a:avLst>
              <a:gd name="adj" fmla="val 14581"/>
            </a:avLst>
          </a:prstGeom>
          <a:solidFill>
            <a:srgbClr val="00FF99"/>
          </a:solidFill>
          <a:ln w="28575"/>
        </p:spPr>
        <p:style>
          <a:lnRef idx="3">
            <a:schemeClr val="lt1"/>
          </a:lnRef>
          <a:fillRef idx="1">
            <a:schemeClr val="accent4"/>
          </a:fillRef>
          <a:effectRef idx="1">
            <a:schemeClr val="accent4"/>
          </a:effectRef>
          <a:fontRef idx="minor">
            <a:schemeClr val="lt1"/>
          </a:fontRef>
        </p:style>
        <p:txBody>
          <a:bodyPr rtlCol="0" anchor="ctr"/>
          <a:lstStyle/>
          <a:p>
            <a:pPr algn="ctr"/>
            <a:r>
              <a:rPr lang="en-US" sz="2800">
                <a:solidFill>
                  <a:srgbClr val="FF0000"/>
                </a:solidFill>
                <a:latin typeface="Times New Roman" pitchFamily="18" charset="0"/>
                <a:cs typeface="Times New Roman" pitchFamily="18" charset="0"/>
              </a:rPr>
              <a:t>Đoạn thẳng HP</a:t>
            </a:r>
          </a:p>
        </p:txBody>
      </p:sp>
      <p:sp>
        <p:nvSpPr>
          <p:cNvPr id="55" name="Bevel 54"/>
          <p:cNvSpPr/>
          <p:nvPr/>
        </p:nvSpPr>
        <p:spPr>
          <a:xfrm>
            <a:off x="4685410" y="27419"/>
            <a:ext cx="3458255" cy="691290"/>
          </a:xfrm>
          <a:prstGeom prst="bevel">
            <a:avLst>
              <a:gd name="adj" fmla="val 14581"/>
            </a:avLst>
          </a:prstGeom>
          <a:solidFill>
            <a:srgbClr val="CC99FF"/>
          </a:solidFill>
          <a:ln w="28575"/>
        </p:spPr>
        <p:style>
          <a:lnRef idx="3">
            <a:schemeClr val="lt1"/>
          </a:lnRef>
          <a:fillRef idx="1">
            <a:schemeClr val="accent4"/>
          </a:fillRef>
          <a:effectRef idx="1">
            <a:schemeClr val="accent4"/>
          </a:effectRef>
          <a:fontRef idx="minor">
            <a:schemeClr val="lt1"/>
          </a:fontRef>
        </p:style>
        <p:txBody>
          <a:bodyPr rtlCol="0" anchor="ctr"/>
          <a:lstStyle/>
          <a:p>
            <a:pPr algn="ctr"/>
            <a:r>
              <a:rPr lang="en-US" sz="2800">
                <a:solidFill>
                  <a:schemeClr val="tx1"/>
                </a:solidFill>
                <a:latin typeface="Times New Roman" pitchFamily="18" charset="0"/>
                <a:cs typeface="Times New Roman" pitchFamily="18" charset="0"/>
              </a:rPr>
              <a:t>Đoạn thẳng KJ</a:t>
            </a:r>
          </a:p>
        </p:txBody>
      </p:sp>
      <p:sp>
        <p:nvSpPr>
          <p:cNvPr id="56" name="Rectangle 55"/>
          <p:cNvSpPr/>
          <p:nvPr/>
        </p:nvSpPr>
        <p:spPr>
          <a:xfrm>
            <a:off x="1153955" y="4799240"/>
            <a:ext cx="6682470" cy="307240"/>
          </a:xfrm>
          <a:prstGeom prst="rect">
            <a:avLst/>
          </a:prstGeom>
          <a:ln w="127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57" name="Rectangle 56"/>
          <p:cNvSpPr/>
          <p:nvPr/>
        </p:nvSpPr>
        <p:spPr>
          <a:xfrm>
            <a:off x="1153955" y="4799240"/>
            <a:ext cx="6682470" cy="307240"/>
          </a:xfrm>
          <a:prstGeom prst="rect">
            <a:avLst/>
          </a:prstGeom>
          <a:solidFill>
            <a:srgbClr val="0066FF"/>
          </a:solidFill>
          <a:ln w="12700">
            <a:solidFill>
              <a:srgbClr val="FF0000"/>
            </a:solidFill>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58" name="TextBox 57"/>
          <p:cNvSpPr txBox="1"/>
          <p:nvPr/>
        </p:nvSpPr>
        <p:spPr>
          <a:xfrm>
            <a:off x="3755483" y="4775553"/>
            <a:ext cx="970137" cy="369332"/>
          </a:xfrm>
          <a:prstGeom prst="rect">
            <a:avLst/>
          </a:prstGeom>
          <a:noFill/>
        </p:spPr>
        <p:txBody>
          <a:bodyPr wrap="none" rtlCol="0">
            <a:spAutoFit/>
          </a:bodyPr>
          <a:lstStyle/>
          <a:p>
            <a:r>
              <a:rPr lang="en-US" b="1"/>
              <a:t>HẾT GIỜ</a:t>
            </a:r>
          </a:p>
        </p:txBody>
      </p:sp>
      <p:pic>
        <p:nvPicPr>
          <p:cNvPr id="1028" name="Picture 4" descr="Ảnh động trang trí powerpoint (26)">
            <a:hlinkClick r:id="rId3" action="ppaction://hlinkfile"/>
          </p:cNvPr>
          <p:cNvPicPr>
            <a:picLocks noChangeAspect="1" noChangeArrowheads="1" noCrop="1"/>
          </p:cNvPicPr>
          <p:nvPr/>
        </p:nvPicPr>
        <p:blipFill>
          <a:blip r:embed="rId4" cstate="print"/>
          <a:srcRect/>
          <a:stretch>
            <a:fillRect/>
          </a:stretch>
        </p:blipFill>
        <p:spPr bwMode="auto">
          <a:xfrm>
            <a:off x="8002501" y="4261570"/>
            <a:ext cx="1141499" cy="9587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grpId="0" nodeType="clickEffect">
                                  <p:stCondLst>
                                    <p:cond delay="0"/>
                                  </p:stCondLst>
                                  <p:childTnLst>
                                    <p:set>
                                      <p:cBhvr>
                                        <p:cTn id="6" dur="2000">
                                          <p:stCondLst>
                                            <p:cond delay="0"/>
                                          </p:stCondLst>
                                        </p:cTn>
                                        <p:tgtEl>
                                          <p:spTgt spid="48"/>
                                        </p:tgtEl>
                                        <p:attrNameLst>
                                          <p:attrName>style.visibility</p:attrName>
                                        </p:attrNameLst>
                                      </p:cBhvr>
                                      <p:to>
                                        <p:strVal val="visible"/>
                                      </p:to>
                                    </p:set>
                                  </p:childTnLst>
                                </p:cTn>
                              </p:par>
                            </p:childTnLst>
                          </p:cTn>
                        </p:par>
                        <p:par>
                          <p:cTn id="7" fill="hold">
                            <p:stCondLst>
                              <p:cond delay="2000"/>
                            </p:stCondLst>
                            <p:childTnLst>
                              <p:par>
                                <p:cTn id="8" presetID="11" presetClass="entr" presetSubtype="0" fill="hold" nodeType="afterEffect">
                                  <p:stCondLst>
                                    <p:cond delay="0"/>
                                  </p:stCondLst>
                                  <p:childTnLst>
                                    <p:set>
                                      <p:cBhvr>
                                        <p:cTn id="9" dur="2000">
                                          <p:stCondLst>
                                            <p:cond delay="0"/>
                                          </p:stCondLst>
                                        </p:cTn>
                                        <p:tgtEl>
                                          <p:spTgt spid="49"/>
                                        </p:tgtEl>
                                        <p:attrNameLst>
                                          <p:attrName>style.visibility</p:attrName>
                                        </p:attrNameLst>
                                      </p:cBhvr>
                                      <p:to>
                                        <p:strVal val="visible"/>
                                      </p:to>
                                    </p:set>
                                  </p:childTnLst>
                                </p:cTn>
                              </p:par>
                            </p:childTnLst>
                          </p:cTn>
                        </p:par>
                        <p:par>
                          <p:cTn id="10" fill="hold">
                            <p:stCondLst>
                              <p:cond delay="4000"/>
                            </p:stCondLst>
                            <p:childTnLst>
                              <p:par>
                                <p:cTn id="11" presetID="11" presetClass="entr" presetSubtype="0" fill="hold" nodeType="afterEffect">
                                  <p:stCondLst>
                                    <p:cond delay="0"/>
                                  </p:stCondLst>
                                  <p:childTnLst>
                                    <p:set>
                                      <p:cBhvr>
                                        <p:cTn id="12" dur="2000">
                                          <p:stCondLst>
                                            <p:cond delay="0"/>
                                          </p:stCondLst>
                                        </p:cTn>
                                        <p:tgtEl>
                                          <p:spTgt spid="50"/>
                                        </p:tgtEl>
                                        <p:attrNameLst>
                                          <p:attrName>style.visibility</p:attrName>
                                        </p:attrNameLst>
                                      </p:cBhvr>
                                      <p:to>
                                        <p:strVal val="visible"/>
                                      </p:to>
                                    </p:set>
                                  </p:childTnLst>
                                </p:cTn>
                              </p:par>
                            </p:childTnLst>
                          </p:cTn>
                        </p:par>
                        <p:par>
                          <p:cTn id="13" fill="hold">
                            <p:stCondLst>
                              <p:cond delay="6000"/>
                            </p:stCondLst>
                            <p:childTnLst>
                              <p:par>
                                <p:cTn id="14" presetID="11" presetClass="entr" presetSubtype="0" fill="hold" nodeType="afterEffect">
                                  <p:stCondLst>
                                    <p:cond delay="0"/>
                                  </p:stCondLst>
                                  <p:childTnLst>
                                    <p:set>
                                      <p:cBhvr>
                                        <p:cTn id="15" dur="2000">
                                          <p:stCondLst>
                                            <p:cond delay="0"/>
                                          </p:stCondLst>
                                        </p:cTn>
                                        <p:tgtEl>
                                          <p:spTgt spid="51"/>
                                        </p:tgtEl>
                                        <p:attrNameLst>
                                          <p:attrName>style.visibility</p:attrName>
                                        </p:attrNameLst>
                                      </p:cBhvr>
                                      <p:to>
                                        <p:strVal val="visible"/>
                                      </p:to>
                                    </p:set>
                                  </p:childTnLst>
                                </p:cTn>
                              </p:par>
                            </p:childTnLst>
                          </p:cTn>
                        </p:par>
                        <p:par>
                          <p:cTn id="16" fill="hold">
                            <p:stCondLst>
                              <p:cond delay="8000"/>
                            </p:stCondLst>
                            <p:childTnLst>
                              <p:par>
                                <p:cTn id="17" presetID="11" presetClass="entr" presetSubtype="0" fill="hold" nodeType="afterEffect">
                                  <p:stCondLst>
                                    <p:cond delay="0"/>
                                  </p:stCondLst>
                                  <p:childTnLst>
                                    <p:set>
                                      <p:cBhvr>
                                        <p:cTn id="18" dur="2000">
                                          <p:stCondLst>
                                            <p:cond delay="0"/>
                                          </p:stCondLst>
                                        </p:cTn>
                                        <p:tgtEl>
                                          <p:spTgt spid="52"/>
                                        </p:tgtEl>
                                        <p:attrNameLst>
                                          <p:attrName>style.visibility</p:attrName>
                                        </p:attrNameLst>
                                      </p:cBhvr>
                                      <p:to>
                                        <p:strVal val="visible"/>
                                      </p:to>
                                    </p:set>
                                  </p:childTnLst>
                                </p:cTn>
                              </p:par>
                            </p:childTnLst>
                          </p:cTn>
                        </p:par>
                        <p:par>
                          <p:cTn id="19" fill="hold">
                            <p:stCondLst>
                              <p:cond delay="10000"/>
                            </p:stCondLst>
                            <p:childTnLst>
                              <p:par>
                                <p:cTn id="20" presetID="11" presetClass="entr" presetSubtype="0" fill="hold" nodeType="afterEffect">
                                  <p:stCondLst>
                                    <p:cond delay="0"/>
                                  </p:stCondLst>
                                  <p:childTnLst>
                                    <p:set>
                                      <p:cBhvr>
                                        <p:cTn id="21" dur="2000">
                                          <p:stCondLst>
                                            <p:cond delay="0"/>
                                          </p:stCondLst>
                                        </p:cTn>
                                        <p:tgtEl>
                                          <p:spTgt spid="53"/>
                                        </p:tgtEl>
                                        <p:attrNameLst>
                                          <p:attrName>style.visibility</p:attrName>
                                        </p:attrNameLst>
                                      </p:cBhvr>
                                      <p:to>
                                        <p:strVal val="visible"/>
                                      </p:to>
                                    </p:set>
                                  </p:childTnLst>
                                </p:cTn>
                              </p:par>
                            </p:childTnLst>
                          </p:cTn>
                        </p:par>
                        <p:par>
                          <p:cTn id="22" fill="hold">
                            <p:stCondLst>
                              <p:cond delay="12000"/>
                            </p:stCondLst>
                            <p:childTnLst>
                              <p:par>
                                <p:cTn id="23" presetID="11" presetClass="entr" presetSubtype="0" fill="hold" nodeType="afterEffect">
                                  <p:stCondLst>
                                    <p:cond delay="0"/>
                                  </p:stCondLst>
                                  <p:childTnLst>
                                    <p:set>
                                      <p:cBhvr>
                                        <p:cTn id="24" dur="2000">
                                          <p:stCondLst>
                                            <p:cond delay="0"/>
                                          </p:stCondLst>
                                        </p:cTn>
                                        <p:tgtEl>
                                          <p:spTgt spid="55"/>
                                        </p:tgtEl>
                                        <p:attrNameLst>
                                          <p:attrName>style.visibility</p:attrName>
                                        </p:attrNameLst>
                                      </p:cBhvr>
                                      <p:to>
                                        <p:strVal val="visible"/>
                                      </p:to>
                                    </p:set>
                                  </p:childTnLst>
                                </p:cTn>
                              </p:par>
                            </p:childTnLst>
                          </p:cTn>
                        </p:par>
                        <p:par>
                          <p:cTn id="25" fill="hold">
                            <p:stCondLst>
                              <p:cond delay="14000"/>
                            </p:stCondLst>
                            <p:childTnLst>
                              <p:par>
                                <p:cTn id="26" presetID="11" presetClass="entr" presetSubtype="0" fill="hold" nodeType="afterEffect">
                                  <p:stCondLst>
                                    <p:cond delay="0"/>
                                  </p:stCondLst>
                                  <p:childTnLst>
                                    <p:set>
                                      <p:cBhvr>
                                        <p:cTn id="27" dur="2000">
                                          <p:stCondLst>
                                            <p:cond delay="0"/>
                                          </p:stCondLst>
                                        </p:cTn>
                                        <p:tgtEl>
                                          <p:spTgt spid="54"/>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56"/>
                                        </p:tgtEl>
                                        <p:attrNameLst>
                                          <p:attrName>style.visibility</p:attrName>
                                        </p:attrNameLst>
                                      </p:cBhvr>
                                      <p:to>
                                        <p:strVal val="visible"/>
                                      </p:to>
                                    </p:set>
                                  </p:childTnLst>
                                </p:cTn>
                              </p:par>
                              <p:par>
                                <p:cTn id="32" presetID="1" presetClass="entr" presetSubtype="0" fill="hold" grpId="1" nodeType="withEffect">
                                  <p:stCondLst>
                                    <p:cond delay="0"/>
                                  </p:stCondLst>
                                  <p:childTnLst>
                                    <p:set>
                                      <p:cBhvr>
                                        <p:cTn id="33" dur="1" fill="hold">
                                          <p:stCondLst>
                                            <p:cond delay="0"/>
                                          </p:stCondLst>
                                        </p:cTn>
                                        <p:tgtEl>
                                          <p:spTgt spid="57"/>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1028"/>
                                        </p:tgtEl>
                                        <p:attrNameLst>
                                          <p:attrName>style.visibility</p:attrName>
                                        </p:attrNameLst>
                                      </p:cBhvr>
                                      <p:to>
                                        <p:strVal val="visible"/>
                                      </p:to>
                                    </p:set>
                                  </p:childTnLst>
                                </p:cTn>
                              </p:par>
                              <p:par>
                                <p:cTn id="36" presetID="18" presetClass="exit" presetSubtype="12" fill="hold" grpId="0" nodeType="withEffect">
                                  <p:stCondLst>
                                    <p:cond delay="0"/>
                                  </p:stCondLst>
                                  <p:childTnLst>
                                    <p:animEffect transition="out" filter="strips(downLeft)">
                                      <p:cBhvr>
                                        <p:cTn id="37" dur="30100"/>
                                        <p:tgtEl>
                                          <p:spTgt spid="57"/>
                                        </p:tgtEl>
                                      </p:cBhvr>
                                    </p:animEffect>
                                    <p:set>
                                      <p:cBhvr>
                                        <p:cTn id="38" dur="1" fill="hold">
                                          <p:stCondLst>
                                            <p:cond delay="30099"/>
                                          </p:stCondLst>
                                        </p:cTn>
                                        <p:tgtEl>
                                          <p:spTgt spid="57"/>
                                        </p:tgtEl>
                                        <p:attrNameLst>
                                          <p:attrName>style.visibility</p:attrName>
                                        </p:attrNameLst>
                                      </p:cBhvr>
                                      <p:to>
                                        <p:strVal val="hidden"/>
                                      </p:to>
                                    </p:set>
                                  </p:childTnLst>
                                </p:cTn>
                              </p:par>
                              <p:par>
                                <p:cTn id="39" presetID="1" presetClass="entr" presetSubtype="0" fill="hold" grpId="0" nodeType="withEffect">
                                  <p:stCondLst>
                                    <p:cond delay="30000"/>
                                  </p:stCondLst>
                                  <p:childTnLst>
                                    <p:set>
                                      <p:cBhvr>
                                        <p:cTn id="40"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6" grpId="0" animBg="1"/>
      <p:bldP spid="57" grpId="0" animBg="1"/>
      <p:bldP spid="57" grpId="1" animBg="1"/>
      <p:bldP spid="5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ew-years-eve-1911483_1280.png"/>
          <p:cNvPicPr>
            <a:picLocks noChangeAspect="1"/>
          </p:cNvPicPr>
          <p:nvPr/>
        </p:nvPicPr>
        <p:blipFill>
          <a:blip r:embed="rId2" cstate="print"/>
          <a:stretch>
            <a:fillRect/>
          </a:stretch>
        </p:blipFill>
        <p:spPr>
          <a:xfrm>
            <a:off x="0" y="0"/>
            <a:ext cx="9135265" cy="5143500"/>
          </a:xfrm>
          <a:prstGeom prst="rect">
            <a:avLst/>
          </a:prstGeom>
        </p:spPr>
      </p:pic>
      <p:sp>
        <p:nvSpPr>
          <p:cNvPr id="6" name="Rectangle 5">
            <a:extLst>
              <a:ext uri="{FF2B5EF4-FFF2-40B4-BE49-F238E27FC236}">
                <a16:creationId xmlns:a16="http://schemas.microsoft.com/office/drawing/2014/main" xmlns="" id="{550B407E-B23D-4A8C-9B41-5426B5DD37CD}"/>
              </a:ext>
            </a:extLst>
          </p:cNvPr>
          <p:cNvSpPr/>
          <p:nvPr/>
        </p:nvSpPr>
        <p:spPr>
          <a:xfrm>
            <a:off x="353762" y="2033141"/>
            <a:ext cx="8436476" cy="1077218"/>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32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Tiết</a:t>
            </a:r>
            <a:r>
              <a:rPr lang="en-US" sz="32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35 - BÀI 34: </a:t>
            </a:r>
          </a:p>
          <a:p>
            <a:pPr algn="ctr"/>
            <a:r>
              <a:rPr lang="en-US" sz="3200" b="1" cap="all" dirty="0" err="1">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ĐoẠN</a:t>
            </a:r>
            <a:r>
              <a:rPr lang="en-US" sz="32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THẲNG. ĐỘ DÀI ĐOẠN THẲNG (T2)</a:t>
            </a:r>
            <a:endParaRPr lang="en-US" sz="3200" b="1" cap="all" spc="0"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2781300" y="742950"/>
            <a:ext cx="3200400" cy="3200400"/>
          </a:xfrm>
          <a:prstGeom prst="ellipse">
            <a:avLst/>
          </a:prstGeom>
          <a:solidFill>
            <a:schemeClr val="bg1"/>
          </a:solidFill>
          <a:ln w="76200" cmpd="tri">
            <a:solidFill>
              <a:srgbClr val="0070C0"/>
            </a:solidFill>
            <a:prstDash val="sysDash"/>
            <a:miter lim="800000"/>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5" name="TextBox 4"/>
          <p:cNvSpPr txBox="1"/>
          <p:nvPr/>
        </p:nvSpPr>
        <p:spPr>
          <a:xfrm>
            <a:off x="3086100" y="1847850"/>
            <a:ext cx="2989857" cy="954107"/>
          </a:xfrm>
          <a:prstGeom prst="rect">
            <a:avLst/>
          </a:prstGeom>
          <a:noFill/>
        </p:spPr>
        <p:txBody>
          <a:bodyPr wrap="none" rtlCol="0">
            <a:spAutoFit/>
          </a:bodyPr>
          <a:lstStyle/>
          <a:p>
            <a:pPr algn="ctr"/>
            <a:r>
              <a:rPr lang="en-US" sz="2800" b="1">
                <a:solidFill>
                  <a:srgbClr val="FF0000"/>
                </a:solidFill>
                <a:latin typeface="Times New Roman" pitchFamily="18" charset="0"/>
                <a:cs typeface="Times New Roman" pitchFamily="18" charset="0"/>
              </a:rPr>
              <a:t>2. HÌNH THÀNH </a:t>
            </a:r>
          </a:p>
          <a:p>
            <a:pPr algn="ctr"/>
            <a:r>
              <a:rPr lang="en-US" sz="2800" b="1">
                <a:solidFill>
                  <a:srgbClr val="FF0000"/>
                </a:solidFill>
                <a:latin typeface="Times New Roman" pitchFamily="18" charset="0"/>
                <a:cs typeface="Times New Roman" pitchFamily="18" charset="0"/>
              </a:rPr>
              <a:t>KIẾN THỨC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repeatCount="indefinite"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36" presetClass="emph" presetSubtype="0" repeatCount="indefinite" fill="hold" grpId="0" nodeType="withEffect">
                                  <p:stCondLst>
                                    <p:cond delay="0"/>
                                  </p:stCondLst>
                                  <p:iterate type="lt">
                                    <p:tmPct val="10000"/>
                                  </p:iterate>
                                  <p:childTnLst>
                                    <p:animScale>
                                      <p:cBhvr>
                                        <p:cTn id="9" dur="500" autoRev="1" fill="hold">
                                          <p:stCondLst>
                                            <p:cond delay="0"/>
                                          </p:stCondLst>
                                        </p:cTn>
                                        <p:tgtEl>
                                          <p:spTgt spid="5"/>
                                        </p:tgtEl>
                                      </p:cBhvr>
                                      <p:to x="80000" y="100000"/>
                                    </p:animScale>
                                    <p:anim by="(#ppt_w*0.10)" calcmode="lin" valueType="num">
                                      <p:cBhvr>
                                        <p:cTn id="10" dur="500" autoRev="1" fill="hold">
                                          <p:stCondLst>
                                            <p:cond delay="0"/>
                                          </p:stCondLst>
                                        </p:cTn>
                                        <p:tgtEl>
                                          <p:spTgt spid="5"/>
                                        </p:tgtEl>
                                        <p:attrNameLst>
                                          <p:attrName>ppt_x</p:attrName>
                                        </p:attrNameLst>
                                      </p:cBhvr>
                                    </p:anim>
                                    <p:anim by="(-#ppt_w*0.10)" calcmode="lin" valueType="num">
                                      <p:cBhvr>
                                        <p:cTn id="11" dur="500" autoRev="1" fill="hold">
                                          <p:stCondLst>
                                            <p:cond delay="0"/>
                                          </p:stCondLst>
                                        </p:cTn>
                                        <p:tgtEl>
                                          <p:spTgt spid="5"/>
                                        </p:tgtEl>
                                        <p:attrNameLst>
                                          <p:attrName>ppt_y</p:attrName>
                                        </p:attrNameLst>
                                      </p:cBhvr>
                                    </p:anim>
                                    <p:animRot by="-480000">
                                      <p:cBhvr>
                                        <p:cTn id="12" dur="500"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5&quot;/&gt;&lt;/TableIndex&gt;&lt;/ShapeTextInfo&gt;"/>
  <p:tag name="PRESENTER_SHAPEINFO" val="&lt;ThreeDShapeInfo&gt;&lt;uuid val=&quot;{3D7EC8AD-BAC5-4A6D-9333-54BDCE5D156B}&quot;/&gt;&lt;isInvalidForFieldText val=&quot;0&quot;/&gt;&lt;Image&gt;&lt;filename val=&quot;C:\Users\thtru\AppData\Local\Temp\PR\data\asimages\{3D7EC8AD-BAC5-4A6D-9333-54BDCE5D156B}_1.png&quot;/&gt;&lt;left val=&quot;59&quot;/&gt;&lt;top val=&quot;7&quot;/&gt;&lt;width val=&quot;588&quot;/&gt;&lt;height val=&quot;37&quot;/&gt;&lt;hasText val=&quot;1&quot;/&gt;&lt;/Image&gt;&lt;/ThreeDShapeInfo&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5&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0&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8&quot;/&gt;&lt;/TableIndex&gt;&lt;/ShapeTextInfo&gt;"/>
</p:tagLst>
</file>

<file path=ppt/tags/tag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2&quot;/&gt;&lt;/TableIndex&gt;&lt;/ShapeTextInfo&gt;"/>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2&quot;/&gt;&lt;/TableIndex&gt;&lt;/ShapeTextInfo&gt;"/>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51&quot;/&gt;&lt;lineCharCount val=&quot;14&quot;/&gt;&lt;/TableIndex&gt;&lt;/ShapeTextInfo&g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1185</TotalTime>
  <Words>1416</Words>
  <Application>Microsoft Office PowerPoint</Application>
  <PresentationFormat>On-screen Show (16:9)</PresentationFormat>
  <Paragraphs>144</Paragraphs>
  <Slides>23</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Huong PC</dc:creator>
  <cp:lastModifiedBy>Windows User</cp:lastModifiedBy>
  <cp:revision>591</cp:revision>
  <dcterms:created xsi:type="dcterms:W3CDTF">2021-07-13T03:34:10Z</dcterms:created>
  <dcterms:modified xsi:type="dcterms:W3CDTF">2024-03-20T14:13:34Z</dcterms:modified>
</cp:coreProperties>
</file>